
<file path=[Content_Types].xml><?xml version="1.0" encoding="utf-8"?>
<Types xmlns="http://schemas.openxmlformats.org/package/2006/content-types">
  <Default Extension="png" ContentType="image/png"/>
  <Default Extension="jpg" ContentType="image/jpeg"/>
  <Default Extension="svg" ContentType="image/svg+xml"/>
  <Default Extension="rels" ContentType="application/vnd.openxmlformats-package.relationships+xml"/>
  <Default Extension="xml" ContentType="application/xml"/>
  <Override PartName="/ppt/slides/charts/colors1.xml" ContentType="application/vnd.ms-office.chartcolorstyle+xml"/>
  <Override PartName="/ppt/theme/theme2.xml" ContentType="application/vnd.openxmlformats-officedocument.theme+xml"/>
  <Override PartName="/ppt/notesSlides/notesSlide7.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slides/slide3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43.xml" ContentType="application/vnd.openxmlformats-officedocument.presentationml.slide+xml"/>
  <Override PartName="/ppt/presentation.xml" ContentType="application/vnd.openxmlformats-officedocument.presentationml.presentation.main+xml"/>
  <Override PartName="/ppt/slides/slide52.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slides/slide62.xml" ContentType="application/vnd.openxmlformats-officedocument.presentationml.slide+xml"/>
  <Override PartName="/ppt/slides/slide18.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Layouts/slideLayout4.xml" ContentType="application/vnd.openxmlformats-officedocument.presentationml.slideLayout+xml"/>
  <Override PartName="/ppt/slides/slide11.xml" ContentType="application/vnd.openxmlformats-officedocument.presentationml.slide+xml"/>
  <Override PartName="/ppt/slides/slide24.xml" ContentType="application/vnd.openxmlformats-officedocument.presentationml.slide+xml"/>
  <Override PartName="/ppt/notesSlides/notesSlide3.xml" ContentType="application/vnd.openxmlformats-officedocument.presentationml.notesSlide+xml"/>
  <Override PartName="/ppt/slides/slide63.xml" ContentType="application/vnd.openxmlformats-officedocument.presentationml.slide+xml"/>
  <Override PartName="/docProps/core.xml" ContentType="application/vnd.openxmlformats-package.core-properties+xml"/>
  <Override PartName="/ppt/notesMasters/notesMaster1.xml" ContentType="application/vnd.openxmlformats-officedocument.presentationml.notesMaster+xml"/>
  <Override PartName="/ppt/slides/slide65.xml" ContentType="application/vnd.openxmlformats-officedocument.presentationml.slide+xml"/>
  <Override PartName="/ppt/slides/slide54.xml" ContentType="application/vnd.openxmlformats-officedocument.presentationml.slide+xml"/>
  <Override PartName="/ppt/slides/slide30.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s/slide47.xml" ContentType="application/vnd.openxmlformats-officedocument.presentationml.slide+xml"/>
  <Override PartName="/ppt/notesSlides/notesSlide1.xml" ContentType="application/vnd.openxmlformats-officedocument.presentationml.notesSlide+xml"/>
  <Override PartName="/ppt/slides/slide33.xml" ContentType="application/vnd.openxmlformats-officedocument.presentationml.slide+xml"/>
  <Override PartName="/ppt/slides/slide57.xml" ContentType="application/vnd.openxmlformats-officedocument.presentationml.slide+xml"/>
  <Override PartName="/ppt/notesSlides/notesSlide6.xml" ContentType="application/vnd.openxmlformats-officedocument.presentationml.notesSlide+xml"/>
  <Override PartName="/ppt/slides/charts/chart1.xml" ContentType="application/vnd.openxmlformats-officedocument.drawingml.char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viewProps.xml" ContentType="application/vnd.openxmlformats-officedocument.presentationml.viewProps+xml"/>
  <Override PartName="/ppt/slides/slide1.xml" ContentType="application/vnd.openxmlformats-officedocument.presentationml.slide+xml"/>
  <Override PartName="/docProps/app.xml" ContentType="application/vnd.openxmlformats-officedocument.extended-properties+xml"/>
  <Override PartName="/ppt/slideLayouts/slideLayout2.xml" ContentType="application/vnd.openxmlformats-officedocument.presentationml.slideLayout+xml"/>
  <Override PartName="/ppt/slides/slide40.xml" ContentType="application/vnd.openxmlformats-officedocument.presentationml.slide+xml"/>
  <Override PartName="/ppt/slideLayouts/slideLayout1.xml" ContentType="application/vnd.openxmlformats-officedocument.presentationml.slideLayout+xml"/>
  <Override PartName="/ppt/slides/slide50.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slides/slide16.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34.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58.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61.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Layouts/slideLayout8.xml" ContentType="application/vnd.openxmlformats-officedocument.presentationml.slideLayout+xml"/>
  <Override PartName="/ppt/slides/slide23.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22.xml" ContentType="application/vnd.openxmlformats-officedocument.presentationml.slide+xml"/>
  <Override PartName="/ppt/slides/slide39.xml" ContentType="application/vnd.openxmlformats-officedocument.presentationml.slide+xml"/>
  <Override PartName="/ppt/slides/charts/style1.xml" ContentType="application/vnd.ms-office.chartstyle+xml"/>
  <Override PartName="/ppt/slides/slide29.xml" ContentType="application/vnd.openxmlformats-officedocument.presentationml.slide+xml"/>
  <Override PartName="/ppt/notesSlides/notesSlide2.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19.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32.xml" ContentType="application/vnd.openxmlformats-officedocument.presentationml.slide+xml"/>
  <Override PartName="/ppt/slides/slide56.xml" ContentType="application/vnd.openxmlformats-officedocument.presentationml.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firstSlideNum="1" mc:Ignorable="p15">
  <p:sldMasterIdLst>
    <p:sldMasterId id="2147483648" r:id="rId0"/>
  </p:sldMasterIdLst>
  <p:notesMasterIdLst>
    <p:notesMasterId r:id="rId66"/>
  </p:notesMasterIdLst>
  <p:sldIdLst>
    <p:sldId id="256" r:id="rId1"/>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12192000" cy="6858000"/>
  <p:notesSz cx="6858000" cy="9144000"/>
  <p:defaultTex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defaultTextStyle>
  <p:extLst>
    <p:ext uri="{EFAFB233-063F-42B5-8137-9DF3F51BA10A}">
      <p15:sldGuideLst>
        <p15:guide id="1" orient="horz" pos="2160" userDrawn="true">
          <p15:clr>
            <a:srgbClr val="A4A3A4"/>
          </p15:clr>
        </p15:guide>
        <p15:guide id="2" pos="3840" userDrawn="true">
          <p15:clr>
            <a:srgbClr val="A4A3A4"/>
          </p15:clr>
        </p15:guide>
        <p15:guide id="3" pos="302" userDrawn="true">
          <p15:clr>
            <a:srgbClr val="A4A3A4"/>
          </p15:clr>
        </p15:guide>
        <p15:guide id="4" pos="7378" userDrawn="true">
          <p15:clr>
            <a:srgbClr val="A4A3A4"/>
          </p15:clr>
        </p15:guide>
        <p15:guide id="5" orient="horz" pos="3906" userDrawn="true">
          <p15:clr>
            <a:srgbClr val="A4A3A4"/>
          </p15:clr>
        </p15:guide>
        <p15:guide id="6" orient="horz" pos="618" userDrawn="true">
          <p15:clr>
            <a:srgbClr val="A4A3A4"/>
          </p15:clr>
        </p15:guide>
      </p15:sldGuideLst>
    </p:ext>
  </p:extLst>
</p:presentation>
</file>

<file path=ppt/presProps.xml><?xml version="1.0" encoding="utf-8"?>
<p:presentationPr xmlns:a="http://schemas.openxmlformats.org/drawingml/2006/main" xmlns:p="http://schemas.openxmlformats.org/presentationml/2006/main">
  <p:clrMru>
    <a:srgbClr val="305384"/>
    <a:srgbClr val="C0C2C4"/>
    <a:srgbClr val="C1D1E9"/>
    <a:srgbClr val="DEE0E2"/>
    <a:srgbClr val="7373A4"/>
    <a:srgbClr val="69B29B"/>
    <a:srgbClr val="E48888"/>
    <a:srgbClr val="BD9DA0"/>
    <a:srgbClr val="DFCEE1"/>
    <a:srgbClr val="6E7E77"/>
  </p:clrMru>
  <p:extLst>
    <p:ext uri="{E76CE94A-603C-4142-B9EB-6D1370010A27}"/>
    <p:ext uri="{D31A062A-798A-4329-ABDD-BBA856620510}"/>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lastView="sldThumbnailView">
  <p:normalViewPr horzBarState="maximized">
    <p:restoredLeft sz="15987" autoAdjust="false"/>
    <p:restoredTop sz="94660"/>
  </p:normalViewPr>
  <p:slideViewPr>
    <p:cSldViewPr snapToGrid="false" showGuides="true">
      <p:cViewPr varScale="true">
        <p:scale>
          <a:sx n="116" d="100"/>
          <a:sy n="116" d="100"/>
        </p:scale>
        <p:origin x="336" y="84"/>
      </p:cViewPr>
      <p:guideLst>
        <p:guide orient="horz" pos="2160"/>
        <p:guide pos="3840"/>
        <p:guide pos="302"/>
        <p:guide pos="7378"/>
        <p:guide orient="horz" pos="3906"/>
        <p:guide orient="horz" pos="618"/>
      </p:guideLst>
    </p:cSldViewPr>
  </p:slideViewPr>
  <p:notesTextViewPr>
    <p:cViewPr>
      <p:scale>
        <a:sx n="1" d="1"/>
        <a:sy n="1" d="1"/>
      </p:scale>
      <p:origin x="0" y="0"/>
    </p:cViewPr>
  </p:notesTextViewPr>
  <p:sorterViewPr>
    <p:cViewPr>
      <p:scale>
        <a:sx n="74" d="100"/>
        <a:sy n="74" d="100"/>
      </p:scale>
      <p:origin x="0" y="0"/>
    </p:cViewPr>
  </p:sorterViewPr>
  <p:notesViewPr>
    <p:cSldViewPr snapToGrid="false" showGuides="true">
      <p:cViewPr varScale="true">
        <p:scale>
          <a:sx n="88" d="100"/>
          <a:sy n="88" d="100"/>
        </p:scale>
        <p:origin x="3822" y="102"/>
      </p:cViewPr>
      <p:guideLst>
        <p:guide orient="horz" pos="2880"/>
        <p:guide pos="2160"/>
      </p:guideLst>
    </p:cSldViewPr>
  </p:notesViewPr>
  <p:gridSpacing cx="72008" cy="72008"/>
</p:viewPr>
</file>

<file path=ppt/_rels/presentation.xml.rels><?xml version="1.0" encoding="UTF-8" standalone="yes"?><Relationships xmlns="http://schemas.openxmlformats.org/package/2006/relationships"><Relationship Id="rId67" Type="http://schemas.openxmlformats.org/officeDocument/2006/relationships/presProps" Target="presProps.xml" /><Relationship Id="rId66" Type="http://schemas.openxmlformats.org/officeDocument/2006/relationships/notesMaster" Target="notesMasters/notesMaster1.xml" /><Relationship Id="rId65" Type="http://schemas.openxmlformats.org/officeDocument/2006/relationships/slide" Target="slides/slide65.xml" /><Relationship Id="rId7" Type="http://schemas.openxmlformats.org/officeDocument/2006/relationships/slide" Target="slides/slide7.xml" /><Relationship Id="rId64" Type="http://schemas.openxmlformats.org/officeDocument/2006/relationships/slide" Target="slides/slide64.xml" /><Relationship Id="rId63" Type="http://schemas.openxmlformats.org/officeDocument/2006/relationships/slide" Target="slides/slide63.xml" /><Relationship Id="rId62" Type="http://schemas.openxmlformats.org/officeDocument/2006/relationships/slide" Target="slides/slide62.xml" /><Relationship Id="rId59" Type="http://schemas.openxmlformats.org/officeDocument/2006/relationships/slide" Target="slides/slide59.xml" /><Relationship Id="rId57" Type="http://schemas.openxmlformats.org/officeDocument/2006/relationships/slide" Target="slides/slide57.xml" /><Relationship Id="rId54" Type="http://schemas.openxmlformats.org/officeDocument/2006/relationships/slide" Target="slides/slide54.xml" /><Relationship Id="rId52" Type="http://schemas.openxmlformats.org/officeDocument/2006/relationships/slide" Target="slides/slide52.xml" /><Relationship Id="rId50" Type="http://schemas.openxmlformats.org/officeDocument/2006/relationships/slide" Target="slides/slide50.xml" /><Relationship Id="rId48" Type="http://schemas.openxmlformats.org/officeDocument/2006/relationships/slide" Target="slides/slide48.xml" /><Relationship Id="rId43" Type="http://schemas.openxmlformats.org/officeDocument/2006/relationships/slide" Target="slides/slide43.xml" /><Relationship Id="rId9" Type="http://schemas.openxmlformats.org/officeDocument/2006/relationships/slide" Target="slides/slide9.xml" /><Relationship Id="rId69" Type="http://schemas.openxmlformats.org/officeDocument/2006/relationships/viewProps" Target="viewProps.xml" /><Relationship Id="rId42" Type="http://schemas.openxmlformats.org/officeDocument/2006/relationships/slide" Target="slides/slide42.xml" /><Relationship Id="rId41" Type="http://schemas.openxmlformats.org/officeDocument/2006/relationships/slide" Target="slides/slide41.xml" /><Relationship Id="rId3" Type="http://schemas.openxmlformats.org/officeDocument/2006/relationships/slide" Target="slides/slide3.xml" /><Relationship Id="rId8" Type="http://schemas.openxmlformats.org/officeDocument/2006/relationships/slide" Target="slides/slide8.xml" /><Relationship Id="rId34" Type="http://schemas.openxmlformats.org/officeDocument/2006/relationships/slide" Target="slides/slide34.xml" /><Relationship Id="rId18" Type="http://schemas.openxmlformats.org/officeDocument/2006/relationships/slide" Target="slides/slide18.xml" /><Relationship Id="rId68" Type="http://schemas.openxmlformats.org/officeDocument/2006/relationships/tableStyles" Target="tableStyles.xml" /><Relationship Id="rId45" Type="http://schemas.openxmlformats.org/officeDocument/2006/relationships/slide" Target="slides/slide45.xml" /><Relationship Id="rId17" Type="http://schemas.openxmlformats.org/officeDocument/2006/relationships/slide" Target="slides/slide17.xml" /><Relationship Id="rId2" Type="http://schemas.openxmlformats.org/officeDocument/2006/relationships/slide" Target="slides/slide2.xml" /><Relationship Id="rId58" Type="http://schemas.openxmlformats.org/officeDocument/2006/relationships/slide" Target="slides/slide58.xml" /><Relationship Id="rId5" Type="http://schemas.openxmlformats.org/officeDocument/2006/relationships/slide" Target="slides/slide5.xml" /><Relationship Id="rId28" Type="http://schemas.openxmlformats.org/officeDocument/2006/relationships/slide" Target="slides/slide28.xml" /><Relationship Id="rId15" Type="http://schemas.openxmlformats.org/officeDocument/2006/relationships/slide" Target="slides/slide15.xml" /><Relationship Id="rId61" Type="http://schemas.openxmlformats.org/officeDocument/2006/relationships/slide" Target="slides/slide61.xml" /><Relationship Id="rId11" Type="http://schemas.openxmlformats.org/officeDocument/2006/relationships/slide" Target="slides/slide11.xml" /><Relationship Id="rId60" Type="http://schemas.openxmlformats.org/officeDocument/2006/relationships/slide" Target="slides/slide60.xml" /><Relationship Id="rId19" Type="http://schemas.openxmlformats.org/officeDocument/2006/relationships/slide" Target="slides/slide19.xml" /><Relationship Id="rId1" Type="http://schemas.openxmlformats.org/officeDocument/2006/relationships/slide" Target="slides/slide1.xml" /><Relationship Id="rId4" Type="http://schemas.openxmlformats.org/officeDocument/2006/relationships/slide" Target="slides/slide4.xml" /><Relationship Id="rId21" Type="http://schemas.openxmlformats.org/officeDocument/2006/relationships/slide" Target="slides/slide21.xml" /><Relationship Id="rId46" Type="http://schemas.openxmlformats.org/officeDocument/2006/relationships/slide" Target="slides/slide46.xml" /><Relationship Id="rId44" Type="http://schemas.openxmlformats.org/officeDocument/2006/relationships/slide" Target="slides/slide44.xml" /><Relationship Id="rId13" Type="http://schemas.openxmlformats.org/officeDocument/2006/relationships/slide" Target="slides/slide13.xml" /><Relationship Id="rId16" Type="http://schemas.openxmlformats.org/officeDocument/2006/relationships/slide" Target="slides/slide16.xml" /><Relationship Id="rId14" Type="http://schemas.openxmlformats.org/officeDocument/2006/relationships/slide" Target="slides/slide14.xml" /><Relationship Id="rId53" Type="http://schemas.openxmlformats.org/officeDocument/2006/relationships/slide" Target="slides/slide53.xml" /><Relationship Id="rId22" Type="http://schemas.openxmlformats.org/officeDocument/2006/relationships/slide" Target="slides/slide22.xml" /><Relationship Id="rId39" Type="http://schemas.openxmlformats.org/officeDocument/2006/relationships/slide" Target="slides/slide39.xml" /><Relationship Id="rId10" Type="http://schemas.openxmlformats.org/officeDocument/2006/relationships/slide" Target="slides/slide10.xml" /><Relationship Id="rId49" Type="http://schemas.openxmlformats.org/officeDocument/2006/relationships/slide" Target="slides/slide49.xml" /><Relationship Id="rId12" Type="http://schemas.openxmlformats.org/officeDocument/2006/relationships/slide" Target="slides/slide12.xml" /><Relationship Id="rId23" Type="http://schemas.openxmlformats.org/officeDocument/2006/relationships/slide" Target="slides/slide23.xml" /><Relationship Id="rId24" Type="http://schemas.openxmlformats.org/officeDocument/2006/relationships/slide" Target="slides/slide24.xml" /><Relationship Id="rId29" Type="http://schemas.openxmlformats.org/officeDocument/2006/relationships/slide" Target="slides/slide29.xml" /><Relationship Id="rId25" Type="http://schemas.openxmlformats.org/officeDocument/2006/relationships/slide" Target="slides/slide25.xml" /><Relationship Id="rId36" Type="http://schemas.openxmlformats.org/officeDocument/2006/relationships/slide" Target="slides/slide36.xml" /><Relationship Id="rId26" Type="http://schemas.openxmlformats.org/officeDocument/2006/relationships/slide" Target="slides/slide26.xml" /><Relationship Id="rId0" Type="http://schemas.openxmlformats.org/officeDocument/2006/relationships/slideMaster" Target="slideMasters/slideMaster1.xml" /><Relationship Id="rId40" Type="http://schemas.openxmlformats.org/officeDocument/2006/relationships/slide" Target="slides/slide40.xml" /><Relationship Id="rId27" Type="http://schemas.openxmlformats.org/officeDocument/2006/relationships/slide" Target="slides/slide27.xml" /><Relationship Id="rId51" Type="http://schemas.openxmlformats.org/officeDocument/2006/relationships/slide" Target="slides/slide51.xml" /><Relationship Id="rId47" Type="http://schemas.openxmlformats.org/officeDocument/2006/relationships/slide" Target="slides/slide47.xml" /><Relationship Id="rId30" Type="http://schemas.openxmlformats.org/officeDocument/2006/relationships/slide" Target="slides/slide30.xml" /><Relationship Id="rId31" Type="http://schemas.openxmlformats.org/officeDocument/2006/relationships/slide" Target="slides/slide31.xml" /><Relationship Id="rId55" Type="http://schemas.openxmlformats.org/officeDocument/2006/relationships/slide" Target="slides/slide55.xml" /><Relationship Id="rId33" Type="http://schemas.openxmlformats.org/officeDocument/2006/relationships/slide" Target="slides/slide33.xml" /><Relationship Id="rId35" Type="http://schemas.openxmlformats.org/officeDocument/2006/relationships/slide" Target="slides/slide35.xml" /><Relationship Id="rId6" Type="http://schemas.openxmlformats.org/officeDocument/2006/relationships/slide" Target="slides/slide6.xml" /><Relationship Id="rId32" Type="http://schemas.openxmlformats.org/officeDocument/2006/relationships/slide" Target="slides/slide32.xml" /><Relationship Id="rId56" Type="http://schemas.openxmlformats.org/officeDocument/2006/relationships/slide" Target="slides/slide56.xml" /><Relationship Id="rId37" Type="http://schemas.openxmlformats.org/officeDocument/2006/relationships/slide" Target="slides/slide37.xml" /><Relationship Id="rId20" Type="http://schemas.openxmlformats.org/officeDocument/2006/relationships/slide" Target="slides/slide20.xml" /><Relationship Id="rId38" Type="http://schemas.openxmlformats.org/officeDocument/2006/relationships/slide" Target="slides/slide38.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false"/>
          <a:lstStyle>
            <a:lvl1pPr algn="l">
              <a:defRPr sz="1200">
                <a:latin typeface="汉仪君黑-45简" panose="020B0604020202020204" pitchFamily="34" charset="-122"/>
              </a:defRPr>
            </a:lvl1pPr>
          </a:lstStyle>
          <a:p>
            <a:pPr/>
            <a:endParaRPr lang="zh-CN" altLang="en-US" dirty="false"/>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false"/>
          <a:lstStyle>
            <a:lvl1pPr algn="r">
              <a:defRPr sz="1200">
                <a:latin typeface="汉仪君黑-45简" panose="020B0604020202020204" pitchFamily="34" charset="-122"/>
              </a:defRPr>
            </a:lvl1pPr>
          </a:lstStyle>
          <a:p>
            <a:pPr/>
            <a:fld id="{FBDEA647-F983-4BDD-BB08-D4D37D5FD6D2}" type="datetimeFigureOut">
              <a:rPr lang="zh-CN" altLang="en-US" smtClean="false"/>
              <a:t/>
            </a:fld>
            <a:endParaRPr lang="zh-CN" altLang="en-US" dirty="false"/>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false" anchor="ctr"/>
          <a:lstStyle/>
          <a:p>
            <a:pPr/>
            <a:endParaRPr lang="zh-CN" altLang="en-US" dirty="false"/>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false"/>
          <a:lstStyle/>
          <a:p>
            <a:pPr lvl="0"/>
            <a:r>
              <a:rPr lang="zh-CN" altLang="en-US" dirty="false" smtClean="false"/>
              <a:t>单击此处编辑母版文本样式</a:t>
            </a:r>
            <a:endParaRPr lang="zh-CN" altLang="en-US" dirty="false" smtClean="false"/>
          </a:p>
          <a:p>
            <a:pPr lvl="1"/>
            <a:r>
              <a:rPr lang="zh-CN" altLang="en-US" dirty="false" smtClean="false"/>
              <a:t>第二级</a:t>
            </a:r>
            <a:endParaRPr lang="zh-CN" altLang="en-US" dirty="false" smtClean="false"/>
          </a:p>
          <a:p>
            <a:pPr lvl="2"/>
            <a:r>
              <a:rPr lang="zh-CN" altLang="en-US" dirty="false" smtClean="false"/>
              <a:t>第三级</a:t>
            </a:r>
            <a:endParaRPr lang="zh-CN" altLang="en-US" dirty="false" smtClean="false"/>
          </a:p>
          <a:p>
            <a:pPr lvl="3"/>
            <a:r>
              <a:rPr lang="zh-CN" altLang="en-US" dirty="false" smtClean="false"/>
              <a:t>第四级</a:t>
            </a:r>
            <a:endParaRPr lang="zh-CN" altLang="en-US" dirty="false" smtClean="false"/>
          </a:p>
          <a:p>
            <a:pPr lvl="4"/>
            <a:r>
              <a:rPr lang="zh-CN" altLang="en-US" dirty="false" smtClean="false"/>
              <a:t>第五级</a:t>
            </a:r>
            <a:endParaRPr lang="zh-CN" altLang="en-US" dirty="false"/>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false" anchor="b"/>
          <a:lstStyle>
            <a:lvl1pPr algn="l">
              <a:defRPr sz="1200">
                <a:latin typeface="汉仪君黑-45简" panose="020B0604020202020204" pitchFamily="34" charset="-122"/>
              </a:defRPr>
            </a:lvl1pPr>
          </a:lstStyle>
          <a:p>
            <a:pPr/>
            <a:endParaRPr lang="zh-CN" altLang="en-US" dirty="false"/>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false" anchor="b"/>
          <a:lstStyle>
            <a:lvl1pPr algn="r">
              <a:defRPr sz="1200">
                <a:latin typeface="汉仪君黑-45简" panose="020B0604020202020204" pitchFamily="34" charset="-122"/>
              </a:defRPr>
            </a:lvl1pPr>
          </a:lstStyle>
          <a:p>
            <a:pPr/>
            <a:fld id="{9C1A5910-920B-4C9A-AB10-19E0612BCBA2}" type="slidenum">
              <a:rPr lang="zh-CN" altLang="en-US" smtClean="false"/>
              <a:t/>
            </a:fld>
            <a:endParaRPr lang="zh-CN" altLang="en-US" dirty="false"/>
          </a:p>
        </p:txBody>
      </p:sp>
    </p:spTree>
  </p:cSld>
  <p:clrMap bg1="lt1" tx1="dk1" bg2="lt2" tx2="dk2" accent1="accent1" accent2="accent2" accent3="accent3" accent4="accent4" accent5="accent5" accent6="accent6" hlink="hlink" folHlink="folHlink"/>
  <p:notesStyle>
    <a:lvl1pPr marL="0" algn="l" defTabSz="914400" rtl="false" eaLnBrk="true" latinLnBrk="false" hangingPunct="true">
      <a:defRPr sz="1200" kern="1200">
        <a:solidFill>
          <a:schemeClr val="tx1"/>
        </a:solidFill>
        <a:latin typeface="汉仪君黑-45简" panose="020B0604020202020204" pitchFamily="34" charset="-122"/>
        <a:ea typeface="+mn-ea"/>
        <a:cs typeface="+mn-cs"/>
      </a:defRPr>
    </a:lvl1pPr>
    <a:lvl2pPr marL="457200" algn="l" defTabSz="914400" rtl="false" eaLnBrk="true" latinLnBrk="false" hangingPunct="true">
      <a:defRPr sz="1200" kern="1200">
        <a:solidFill>
          <a:schemeClr val="tx1"/>
        </a:solidFill>
        <a:latin typeface="汉仪君黑-45简" panose="020B0604020202020204" pitchFamily="34" charset="-122"/>
        <a:ea typeface="+mn-ea"/>
        <a:cs typeface="+mn-cs"/>
      </a:defRPr>
    </a:lvl2pPr>
    <a:lvl3pPr marL="914400" algn="l" defTabSz="914400" rtl="false" eaLnBrk="true" latinLnBrk="false" hangingPunct="true">
      <a:defRPr sz="1200" kern="1200">
        <a:solidFill>
          <a:schemeClr val="tx1"/>
        </a:solidFill>
        <a:latin typeface="汉仪君黑-45简" panose="020B0604020202020204" pitchFamily="34" charset="-122"/>
        <a:ea typeface="+mn-ea"/>
        <a:cs typeface="+mn-cs"/>
      </a:defRPr>
    </a:lvl3pPr>
    <a:lvl4pPr marL="1371600" algn="l" defTabSz="914400" rtl="false" eaLnBrk="true" latinLnBrk="false" hangingPunct="true">
      <a:defRPr sz="1200" kern="1200">
        <a:solidFill>
          <a:schemeClr val="tx1"/>
        </a:solidFill>
        <a:latin typeface="汉仪君黑-45简" panose="020B0604020202020204" pitchFamily="34" charset="-122"/>
        <a:ea typeface="+mn-ea"/>
        <a:cs typeface="+mn-cs"/>
      </a:defRPr>
    </a:lvl4pPr>
    <a:lvl5pPr marL="1828800" algn="l" defTabSz="914400" rtl="false" eaLnBrk="true" latinLnBrk="false" hangingPunct="true">
      <a:defRPr sz="1200" kern="1200">
        <a:solidFill>
          <a:schemeClr val="tx1"/>
        </a:solidFill>
        <a:latin typeface="汉仪君黑-45简" panose="020B0604020202020204" pitchFamily="34" charset="-122"/>
        <a:ea typeface="+mn-ea"/>
        <a:cs typeface="+mn-cs"/>
      </a:defRPr>
    </a:lvl5pPr>
    <a:lvl6pPr marL="2286000" algn="l" defTabSz="914400" rtl="false" eaLnBrk="true" latinLnBrk="false" hangingPunct="true">
      <a:defRPr sz="1200" kern="1200">
        <a:solidFill>
          <a:schemeClr val="tx1"/>
        </a:solidFill>
        <a:latin typeface="+mn-lt"/>
        <a:ea typeface="+mn-ea"/>
        <a:cs typeface="+mn-cs"/>
      </a:defRPr>
    </a:lvl6pPr>
    <a:lvl7pPr marL="2743200" algn="l" defTabSz="914400" rtl="false" eaLnBrk="true" latinLnBrk="false" hangingPunct="true">
      <a:defRPr sz="1200" kern="1200">
        <a:solidFill>
          <a:schemeClr val="tx1"/>
        </a:solidFill>
        <a:latin typeface="+mn-lt"/>
        <a:ea typeface="+mn-ea"/>
        <a:cs typeface="+mn-cs"/>
      </a:defRPr>
    </a:lvl7pPr>
    <a:lvl8pPr marL="3200400" algn="l" defTabSz="914400" rtl="false" eaLnBrk="true" latinLnBrk="false" hangingPunct="true">
      <a:defRPr sz="1200" kern="1200">
        <a:solidFill>
          <a:schemeClr val="tx1"/>
        </a:solidFill>
        <a:latin typeface="+mn-lt"/>
        <a:ea typeface="+mn-ea"/>
        <a:cs typeface="+mn-cs"/>
      </a:defRPr>
    </a:lvl8pPr>
    <a:lvl9pPr marL="3657600" algn="l" defTabSz="914400" rtl="false" eaLnBrk="true" latinLnBrk="false" hangingPunct="true">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xml" /></Relationships>
</file>

<file path=ppt/notesSlides/_rels/notesSlide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xml" /></Relationships>
</file>

<file path=ppt/notesSlides/_rels/notesSlide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4.xml" /></Relationships>
</file>

<file path=ppt/notesSlides/_rels/notesSlide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5.xml" /></Relationships>
</file>

<file path=ppt/notesSlides/_rels/notesSlide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8.xml" /></Relationships>
</file>

<file path=ppt/notesSlides/_rels/notesSlide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3.xml" /></Relationships>
</file>

<file path=ppt/notesSlides/_rels/notesSlide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xml" /></Relationships>
</file>

<file path=ppt/notesSlides/notesSlide1.xml><?xml version="1.0" encoding="utf-8"?>
<p:notes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nvPr>
        </p:nvSpPr>
        <p:spPr/>
        <p:txBody>
          <a:bodyPr/>
          <a:p>
            <a:pPr/>
            <a:endParaRPr/>
          </a:p>
        </p:txBody>
      </p:sp>
      <p:sp>
        <p:nvSpPr>
          <p:cNvPr id="3" name="文本占位符 2"/>
          <p:cNvSpPr/>
          <p:nvPr>
            <p:ph type="body" idx="3"/>
          </p:nvPr>
        </p:nvSpPr>
        <p:spPr/>
        <p:txBody>
          <a:bodyPr/>
          <a:p>
            <a:pPr/>
            <a:endParaRPr lang="zh-CN" altLang="en-US"/>
          </a:p>
        </p:txBody>
      </p:sp>
    </p:spTree>
  </p:cSld>
</p:notes>
</file>

<file path=ppt/notesSlides/notesSlide2.xml><?xml version="1.0" encoding="utf-8"?>
<p:notes xmlns:a="http://schemas.openxmlformats.org/drawingml/2006/main" xmlns:p="http://schemas.openxmlformats.org/presentationml/2006/main">
  <p:cSld>
    <p:spTree>
      <p:nvGrpSpPr>
        <p:cNvPr id="4" name=""/>
        <p:cNvGrpSpPr/>
        <p:nvPr/>
      </p:nvGrpSpPr>
      <p:grpSpPr>
        <a:xfrm>
          <a:off x="0" y="0"/>
          <a:ext cx="0" cy="0"/>
          <a:chOff x="0" y="0"/>
          <a:chExt cx="0" cy="0"/>
        </a:xfrm>
      </p:grpSpPr>
      <p:sp>
        <p:nvSpPr>
          <p:cNvPr id="5" name="幻灯片图像占位符 1"/>
          <p:cNvSpPr/>
          <p:nvPr>
            <p:ph type="sldImg" idx="2"/>
          </p:nvPr>
        </p:nvSpPr>
        <p:spPr/>
        <p:txBody>
          <a:bodyPr/>
          <a:p>
            <a:pPr/>
            <a:endParaRPr/>
          </a:p>
        </p:txBody>
      </p:sp>
      <p:sp>
        <p:nvSpPr>
          <p:cNvPr id="6" name="文本占位符 2"/>
          <p:cNvSpPr/>
          <p:nvPr>
            <p:ph type="body" idx="3"/>
          </p:nvPr>
        </p:nvSpPr>
        <p:spPr/>
        <p:txBody>
          <a:bodyPr/>
          <a:p>
            <a:pPr/>
            <a:endParaRPr lang="zh-CN" altLang="en-US"/>
          </a:p>
        </p:txBody>
      </p:sp>
    </p:spTree>
  </p:cSld>
</p:notes>
</file>

<file path=ppt/notesSlides/notesSlide3.xml><?xml version="1.0" encoding="utf-8"?>
<p:notes xmlns:a="http://schemas.openxmlformats.org/drawingml/2006/main" xmlns:p="http://schemas.openxmlformats.org/presentationml/2006/main">
  <p:cSld>
    <p:spTree>
      <p:nvGrpSpPr>
        <p:cNvPr id="7" name=""/>
        <p:cNvGrpSpPr/>
        <p:nvPr/>
      </p:nvGrpSpPr>
      <p:grpSpPr>
        <a:xfrm>
          <a:off x="0" y="0"/>
          <a:ext cx="0" cy="0"/>
          <a:chOff x="0" y="0"/>
          <a:chExt cx="0" cy="0"/>
        </a:xfrm>
      </p:grpSpPr>
      <p:sp>
        <p:nvSpPr>
          <p:cNvPr id="8" name="幻灯片图像占位符 1"/>
          <p:cNvSpPr/>
          <p:nvPr>
            <p:ph type="sldImg" idx="2"/>
          </p:nvPr>
        </p:nvSpPr>
        <p:spPr/>
        <p:txBody>
          <a:bodyPr/>
          <a:p>
            <a:pPr/>
            <a:endParaRPr/>
          </a:p>
        </p:txBody>
      </p:sp>
      <p:sp>
        <p:nvSpPr>
          <p:cNvPr id="9" name="文本占位符 2"/>
          <p:cNvSpPr/>
          <p:nvPr>
            <p:ph type="body" idx="3"/>
          </p:nvPr>
        </p:nvSpPr>
        <p:spPr/>
        <p:txBody>
          <a:bodyPr/>
          <a:p>
            <a:pPr/>
            <a:endParaRPr lang="zh-CN" altLang="en-US"/>
          </a:p>
        </p:txBody>
      </p:sp>
    </p:spTree>
  </p:cSld>
</p:notes>
</file>

<file path=ppt/notesSlides/notesSlide4.xml><?xml version="1.0" encoding="utf-8"?>
<p:notes xmlns:a="http://schemas.openxmlformats.org/drawingml/2006/main" xmlns:p="http://schemas.openxmlformats.org/presentationml/2006/main">
  <p:cSld>
    <p:spTree>
      <p:nvGrpSpPr>
        <p:cNvPr id="10" name=""/>
        <p:cNvGrpSpPr/>
        <p:nvPr/>
      </p:nvGrpSpPr>
      <p:grpSpPr>
        <a:xfrm>
          <a:off x="0" y="0"/>
          <a:ext cx="0" cy="0"/>
          <a:chOff x="0" y="0"/>
          <a:chExt cx="0" cy="0"/>
        </a:xfrm>
      </p:grpSpPr>
      <p:sp>
        <p:nvSpPr>
          <p:cNvPr id="11" name="幻灯片图像占位符 1"/>
          <p:cNvSpPr/>
          <p:nvPr>
            <p:ph type="sldImg" idx="2"/>
          </p:nvPr>
        </p:nvSpPr>
        <p:spPr/>
        <p:txBody>
          <a:bodyPr/>
          <a:p>
            <a:pPr/>
            <a:endParaRPr/>
          </a:p>
        </p:txBody>
      </p:sp>
      <p:sp>
        <p:nvSpPr>
          <p:cNvPr id="12" name="文本占位符 2"/>
          <p:cNvSpPr/>
          <p:nvPr>
            <p:ph type="body" idx="3"/>
          </p:nvPr>
        </p:nvSpPr>
        <p:spPr/>
        <p:txBody>
          <a:bodyPr/>
          <a:p>
            <a:pPr/>
            <a:endParaRPr lang="zh-CN" altLang="en-US"/>
          </a:p>
        </p:txBody>
      </p:sp>
    </p:spTree>
  </p:cSld>
</p:notes>
</file>

<file path=ppt/notesSlides/notesSlide5.xml><?xml version="1.0" encoding="utf-8"?>
<p:notes xmlns:a="http://schemas.openxmlformats.org/drawingml/2006/main" xmlns:p="http://schemas.openxmlformats.org/presentationml/2006/main">
  <p:cSld>
    <p:spTree>
      <p:nvGrpSpPr>
        <p:cNvPr id="13" name=""/>
        <p:cNvGrpSpPr/>
        <p:nvPr/>
      </p:nvGrpSpPr>
      <p:grpSpPr>
        <a:xfrm>
          <a:off x="0" y="0"/>
          <a:ext cx="0" cy="0"/>
          <a:chOff x="0" y="0"/>
          <a:chExt cx="0" cy="0"/>
        </a:xfrm>
      </p:grpSpPr>
      <p:sp>
        <p:nvSpPr>
          <p:cNvPr id="14" name="幻灯片图像占位符 1"/>
          <p:cNvSpPr/>
          <p:nvPr>
            <p:ph type="sldImg" idx="2"/>
          </p:nvPr>
        </p:nvSpPr>
        <p:spPr/>
        <p:txBody>
          <a:bodyPr/>
          <a:p>
            <a:pPr/>
            <a:endParaRPr/>
          </a:p>
        </p:txBody>
      </p:sp>
      <p:sp>
        <p:nvSpPr>
          <p:cNvPr id="15" name="文本占位符 2"/>
          <p:cNvSpPr/>
          <p:nvPr>
            <p:ph type="body" idx="3"/>
          </p:nvPr>
        </p:nvSpPr>
        <p:spPr/>
        <p:txBody>
          <a:bodyPr/>
          <a:p>
            <a:pPr/>
            <a:endParaRPr lang="zh-CN" altLang="en-US"/>
          </a:p>
        </p:txBody>
      </p:sp>
    </p:spTree>
  </p:cSld>
</p:notes>
</file>

<file path=ppt/notesSlides/notesSlide6.xml><?xml version="1.0" encoding="utf-8"?>
<p:notes xmlns:a="http://schemas.openxmlformats.org/drawingml/2006/main" xmlns:p="http://schemas.openxmlformats.org/presentationml/2006/main">
  <p:cSld>
    <p:spTree>
      <p:nvGrpSpPr>
        <p:cNvPr id="16" name=""/>
        <p:cNvGrpSpPr/>
        <p:nvPr/>
      </p:nvGrpSpPr>
      <p:grpSpPr>
        <a:xfrm>
          <a:off x="0" y="0"/>
          <a:ext cx="0" cy="0"/>
          <a:chOff x="0" y="0"/>
          <a:chExt cx="0" cy="0"/>
        </a:xfrm>
      </p:grpSpPr>
      <p:sp>
        <p:nvSpPr>
          <p:cNvPr id="17" name="幻灯片图像占位符 1"/>
          <p:cNvSpPr/>
          <p:nvPr>
            <p:ph type="sldImg" idx="2"/>
          </p:nvPr>
        </p:nvSpPr>
        <p:spPr/>
        <p:txBody>
          <a:bodyPr/>
          <a:p>
            <a:pPr/>
            <a:endParaRPr/>
          </a:p>
        </p:txBody>
      </p:sp>
      <p:sp>
        <p:nvSpPr>
          <p:cNvPr id="18" name="文本占位符 2"/>
          <p:cNvSpPr/>
          <p:nvPr>
            <p:ph type="body" idx="3"/>
          </p:nvPr>
        </p:nvSpPr>
        <p:spPr/>
        <p:txBody>
          <a:bodyPr/>
          <a:p>
            <a:pPr/>
            <a:endParaRPr lang="zh-CN" altLang="en-US"/>
          </a:p>
        </p:txBody>
      </p:sp>
    </p:spTree>
  </p:cSld>
</p:notes>
</file>

<file path=ppt/notesSlides/notesSlide7.xml><?xml version="1.0" encoding="utf-8"?>
<p:notes xmlns:a="http://schemas.openxmlformats.org/drawingml/2006/main" xmlns:p="http://schemas.openxmlformats.org/presentationml/2006/main">
  <p:cSld>
    <p:spTree>
      <p:nvGrpSpPr>
        <p:cNvPr id="19" name=""/>
        <p:cNvGrpSpPr/>
        <p:nvPr/>
      </p:nvGrpSpPr>
      <p:grpSpPr>
        <a:xfrm>
          <a:off x="0" y="0"/>
          <a:ext cx="0" cy="0"/>
          <a:chOff x="0" y="0"/>
          <a:chExt cx="0" cy="0"/>
        </a:xfrm>
      </p:grpSpPr>
      <p:sp>
        <p:nvSpPr>
          <p:cNvPr id="20" name="幻灯片图像占位符 1"/>
          <p:cNvSpPr/>
          <p:nvPr>
            <p:ph type="sldImg" idx="2"/>
          </p:nvPr>
        </p:nvSpPr>
        <p:spPr/>
        <p:txBody>
          <a:bodyPr/>
          <a:p>
            <a:pPr/>
            <a:endParaRPr/>
          </a:p>
        </p:txBody>
      </p:sp>
      <p:sp>
        <p:nvSpPr>
          <p:cNvPr id="21" name="文本占位符 2"/>
          <p:cNvSpPr/>
          <p:nvPr>
            <p:ph type="body" idx="3"/>
          </p:nvPr>
        </p:nvSpPr>
        <p:spPr/>
        <p:txBody>
          <a:bodyPr/>
          <a:p>
            <a:pPr/>
            <a:endParaRPr lang="zh-CN" altLang="en-US"/>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3.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slideLayout1.xml><?xml version="1.0" encoding="utf-8"?>
<p:sldLayout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name="封面">
    <p:spTree>
      <p:nvGrpSpPr>
        <p:cNvPr id="1" name=""/>
        <p:cNvGrpSpPr/>
        <p:nvPr/>
      </p:nvGrpSpPr>
      <p:grpSpPr>
        <a:xfrm>
          <a:off x="0" y="0"/>
          <a:ext cx="0" cy="0"/>
          <a:chOff x="0" y="0"/>
          <a:chExt cx="0" cy="0"/>
        </a:xfrm>
      </p:grpSpPr>
      <p:pic>
        <p:nvPicPr>
          <p:cNvPr id="2" name="图片 22"/>
          <p:cNvPicPr>
            <a:picLocks noChangeAspect="true"/>
          </p:cNvPicPr>
          <p:nvPr userDrawn="true"/>
        </p:nvPicPr>
        <p:blipFill rotWithShape="true">
          <a:blip r:embed="rId1"/>
          <a:srcRect l="28268" r="21731"/>
          <a:stretch/>
        </p:blipFill>
        <p:spPr>
          <a:xfrm>
            <a:off x="6096000" y="-1"/>
            <a:ext cx="6096000" cy="6858000"/>
          </a:xfrm>
          <a:prstGeom prst="rect">
            <a:avLst/>
          </a:prstGeom>
        </p:spPr>
      </p:pic>
      <p:sp>
        <p:nvSpPr>
          <p:cNvPr id="3" name="标题 1"/>
          <p:cNvSpPr>
            <a:spLocks noGrp="true"/>
          </p:cNvSpPr>
          <p:nvPr>
            <p:ph type="ctrTitle" idx="2147483647" hasCustomPrompt="true"/>
          </p:nvPr>
        </p:nvSpPr>
        <p:spPr>
          <a:xfrm>
            <a:off x="391695" y="5544503"/>
            <a:ext cx="4224233" cy="923330"/>
          </a:xfrm>
        </p:spPr>
        <p:txBody>
          <a:bodyPr wrap="none" anchor="b">
            <a:spAutoFit/>
          </a:bodyPr>
          <a:lstStyle>
            <a:lvl1pPr algn="l">
              <a:defRPr sz="6000" b="false" i="false" spc="300">
                <a:solidFill>
                  <a:schemeClr val="tx2"/>
                </a:solidFill>
                <a:latin typeface="Microsoft YaHei" panose="020B0503020204020204" pitchFamily="34" charset="-122"/>
                <a:ea typeface="Microsoft YaHei" panose="020B0503020204020204" pitchFamily="34" charset="-122"/>
              </a:defRPr>
            </a:lvl1pPr>
          </a:lstStyle>
          <a:p>
            <a:pPr/>
            <a:r>
              <a:rPr kumimoji="true" lang="zh-CN" altLang="en-US" dirty="false"/>
              <a:t>主标题样式</a:t>
            </a:r>
            <a:endParaRPr/>
          </a:p>
        </p:txBody>
      </p:sp>
      <p:sp>
        <p:nvSpPr>
          <p:cNvPr id="4" name="文本占位符 17"/>
          <p:cNvSpPr>
            <a:spLocks noGrp="true"/>
          </p:cNvSpPr>
          <p:nvPr>
            <p:ph type="body" sz="quarter" idx="10" hasCustomPrompt="true"/>
          </p:nvPr>
        </p:nvSpPr>
        <p:spPr>
          <a:xfrm>
            <a:off x="391695" y="5051672"/>
            <a:ext cx="1980029" cy="480131"/>
          </a:xfrm>
        </p:spPr>
        <p:txBody>
          <a:bodyPr wrap="none" anchor="b">
            <a:spAutoFit/>
          </a:bodyPr>
          <a:lstStyle>
            <a:lvl1pPr marL="0" indent="0" algn="l">
              <a:buNone/>
              <a:defRPr sz="2800" b="false" i="false" spc="0">
                <a:solidFill>
                  <a:schemeClr val="tx1">
                    <a:lumMod val="50000"/>
                    <a:lumOff val="50000"/>
                  </a:schemeClr>
                </a:solidFill>
                <a:latin typeface="Microsoft YaHei Light" panose="020B0503020204020204" pitchFamily="34" charset="-122"/>
                <a:ea typeface="Microsoft YaHei Light" panose="020B0503020204020204" pitchFamily="34" charset="-122"/>
              </a:defRPr>
            </a:lvl1pPr>
          </a:lstStyle>
          <a:p>
            <a:pPr lvl="0"/>
            <a:r>
              <a:rPr kumimoji="true" lang="zh-CN" altLang="en-US" dirty="false"/>
              <a:t>主标题样式</a:t>
            </a:r>
            <a:endParaRPr/>
          </a:p>
        </p:txBody>
      </p:sp>
    </p:spTree>
  </p:cSld>
  <p:clrMapOvr>
    <a:masterClrMapping/>
  </p:clrMapOvr>
  <p:extLst>
    <p:ext uri="{DCECCB84-F9BA-43D5-87BE-67443E8EF086}">
      <p15:sldGuideLst>
        <p15:guide id="1" orient="horz" pos="2160" userDrawn="true">
          <p15:clr>
            <a:srgbClr val="FBAE40"/>
          </p15:clr>
        </p15:guide>
        <p15:guide id="2" pos="3840" userDrawn="true">
          <p15:clr>
            <a:srgbClr val="FBAE40"/>
          </p15:clr>
        </p15:guide>
      </p15:sldGuideLst>
    </p:ext>
  </p:extLst>
</p:sldLayout>
</file>

<file path=ppt/slideLayouts/slideLayout2.xml><?xml version="1.0" encoding="utf-8"?>
<p:sldLayout xmlns:a="http://schemas.openxmlformats.org/drawingml/2006/main" xmlns:p="http://schemas.openxmlformats.org/presentationml/2006/main" type="obj">
  <p:cSld name="标题和内容">
    <p:spTree>
      <p:nvGrpSpPr>
        <p:cNvPr id="5" name=""/>
        <p:cNvGrpSpPr/>
        <p:nvPr/>
      </p:nvGrpSpPr>
      <p:grpSpPr>
        <a:xfrm>
          <a:off x="0" y="0"/>
          <a:ext cx="0" cy="0"/>
          <a:chOff x="0" y="0"/>
          <a:chExt cx="0" cy="0"/>
        </a:xfrm>
      </p:grpSpPr>
      <p:sp>
        <p:nvSpPr>
          <p:cNvPr id="6" name="标题 1"/>
          <p:cNvSpPr>
            <a:spLocks noGrp="true"/>
          </p:cNvSpPr>
          <p:nvPr>
            <p:ph type="title" idx="2147483647"/>
          </p:nvPr>
        </p:nvSpPr>
        <p:spPr/>
        <p:txBody>
          <a:bodyPr/>
          <a:lstStyle>
            <a:lvl1pPr>
              <a:defRPr b="false" i="false">
                <a:latin typeface="Microsoft YaHei" panose="020B0503020204020204" pitchFamily="34" charset="-122"/>
                <a:ea typeface="Microsoft YaHei" panose="020B0503020204020204" pitchFamily="34" charset="-122"/>
              </a:defRPr>
            </a:lvl1pPr>
          </a:lstStyle>
          <a:p>
            <a:pPr/>
            <a:r>
              <a:rPr kumimoji="true" lang="zh-CN" altLang="en-US" dirty="false"/>
              <a:t>单击此处编辑母版标题样式</a:t>
            </a:r>
            <a:endParaRPr/>
          </a:p>
        </p:txBody>
      </p:sp>
      <p:sp>
        <p:nvSpPr>
          <p:cNvPr id="7" name="内容占位符 2"/>
          <p:cNvSpPr>
            <a:spLocks noGrp="true"/>
          </p:cNvSpPr>
          <p:nvPr>
            <p:ph idx="1"/>
          </p:nvPr>
        </p:nvSpPr>
        <p:spPr/>
        <p:txBody>
          <a:bodyPr/>
          <a:lstStyle>
            <a:lvl1pPr>
              <a:defRPr b="false" i="false">
                <a:latin typeface="Microsoft YaHei" panose="020B0503020204020204" pitchFamily="34" charset="-122"/>
                <a:ea typeface="Microsoft YaHei" panose="020B0503020204020204" pitchFamily="34" charset="-122"/>
              </a:defRPr>
            </a:lvl1pPr>
            <a:lvl2pPr>
              <a:defRPr b="false" i="false">
                <a:latin typeface="Microsoft YaHei" panose="020B0503020204020204" pitchFamily="34" charset="-122"/>
                <a:ea typeface="Microsoft YaHei" panose="020B0503020204020204" pitchFamily="34" charset="-122"/>
              </a:defRPr>
            </a:lvl2pPr>
            <a:lvl3pPr>
              <a:defRPr b="false" i="false">
                <a:latin typeface="Microsoft YaHei" panose="020B0503020204020204" pitchFamily="34" charset="-122"/>
                <a:ea typeface="Microsoft YaHei" panose="020B0503020204020204" pitchFamily="34" charset="-122"/>
              </a:defRPr>
            </a:lvl3pPr>
            <a:lvl4pPr>
              <a:defRPr b="false" i="false">
                <a:latin typeface="Microsoft YaHei" panose="020B0503020204020204" pitchFamily="34" charset="-122"/>
                <a:ea typeface="Microsoft YaHei" panose="020B0503020204020204" pitchFamily="34" charset="-122"/>
              </a:defRPr>
            </a:lvl4pPr>
            <a:lvl5pPr>
              <a:defRPr b="false" i="false">
                <a:latin typeface="Microsoft YaHei" panose="020B0503020204020204" pitchFamily="34" charset="-122"/>
                <a:ea typeface="Microsoft YaHei" panose="020B0503020204020204" pitchFamily="34" charset="-122"/>
              </a:defRPr>
            </a:lvl5pPr>
          </a:lstStyle>
          <a:p>
            <a:pPr lvl="0"/>
            <a:r>
              <a:rPr kumimoji="true" lang="zh-CN" altLang="en-US" dirty="false"/>
              <a:t>单击此处编辑母版文本样式</a:t>
            </a:r>
            <a:endParaRPr/>
          </a:p>
          <a:p>
            <a:pPr lvl="1"/>
            <a:r>
              <a:rPr kumimoji="true" lang="zh-CN" altLang="en-US" dirty="false"/>
              <a:t>二级</a:t>
            </a:r>
            <a:endParaRPr/>
          </a:p>
          <a:p>
            <a:pPr lvl="2"/>
            <a:r>
              <a:rPr kumimoji="true" lang="zh-CN" altLang="en-US" dirty="false"/>
              <a:t>三级</a:t>
            </a:r>
            <a:endParaRPr/>
          </a:p>
          <a:p>
            <a:pPr lvl="3"/>
            <a:r>
              <a:rPr kumimoji="true" lang="zh-CN" altLang="en-US" dirty="false"/>
              <a:t>四级</a:t>
            </a:r>
            <a:endParaRPr/>
          </a:p>
          <a:p>
            <a:pPr lvl="4"/>
            <a:r>
              <a:rPr kumimoji="true" lang="zh-CN" altLang="en-US" dirty="false"/>
              <a:t>五级</a:t>
            </a:r>
            <a:endParaRPr/>
          </a:p>
        </p:txBody>
      </p:sp>
      <p:sp>
        <p:nvSpPr>
          <p:cNvPr id="8" name="日期占位符 3"/>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9" name="页脚占位符 4"/>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10" name="灯片编号占位符 5"/>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3.xml><?xml version="1.0" encoding="utf-8"?>
<p:sldLayout xmlns:a="http://schemas.openxmlformats.org/drawingml/2006/main" xmlns:p="http://schemas.openxmlformats.org/presentationml/2006/main" xmlns:r="http://schemas.openxmlformats.org/officeDocument/2006/relationships">
  <p:cSld name="节标题">
    <p:spTree>
      <p:nvGrpSpPr>
        <p:cNvPr id="11" name=""/>
        <p:cNvGrpSpPr/>
        <p:nvPr/>
      </p:nvGrpSpPr>
      <p:grpSpPr>
        <a:xfrm>
          <a:off x="0" y="0"/>
          <a:ext cx="0" cy="0"/>
          <a:chOff x="0" y="0"/>
          <a:chExt cx="0" cy="0"/>
        </a:xfrm>
      </p:grpSpPr>
      <p:sp>
        <p:nvSpPr>
          <p:cNvPr id="12" name="日期占位符 3"/>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13" name="页脚占位符 4"/>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14" name="灯片编号占位符 5"/>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pic>
        <p:nvPicPr>
          <p:cNvPr id="15" name="图片 2"/>
          <p:cNvPicPr>
            <a:picLocks noChangeAspect="true"/>
          </p:cNvPicPr>
          <p:nvPr userDrawn="true"/>
        </p:nvPicPr>
        <p:blipFill rotWithShape="true">
          <a:blip r:embed="rId1"/>
          <a:srcRect l="28268" r="21731"/>
          <a:stretch/>
        </p:blipFill>
        <p:spPr>
          <a:xfrm>
            <a:off x="6096000" y="-1"/>
            <a:ext cx="6096000" cy="6858000"/>
          </a:xfrm>
          <a:prstGeom prst="rect">
            <a:avLst/>
          </a:prstGeom>
        </p:spPr>
      </p:pic>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p:cSld name="仅标题">
    <p:bg>
      <p:bgPr>
        <a:gradFill>
          <a:gsLst>
            <a:gs pos="80000">
              <a:schemeClr val="bg1"/>
            </a:gs>
            <a:gs pos="100000">
              <a:schemeClr val="accent1">
                <a:lumMod val="20000"/>
                <a:lumOff val="80000"/>
              </a:schemeClr>
            </a:gs>
          </a:gsLst>
          <a:lin ang="16200000" scaled="true"/>
        </a:gradFill>
        <a:effectLst/>
      </p:bgPr>
    </p:bg>
    <p:spTree>
      <p:nvGrpSpPr>
        <p:cNvPr id="16" name=""/>
        <p:cNvGrpSpPr/>
        <p:nvPr/>
      </p:nvGrpSpPr>
      <p:grpSpPr>
        <a:xfrm>
          <a:off x="0" y="0"/>
          <a:ext cx="0" cy="0"/>
          <a:chOff x="0" y="0"/>
          <a:chExt cx="0" cy="0"/>
        </a:xfrm>
      </p:grpSpPr>
      <p:pic>
        <p:nvPicPr>
          <p:cNvPr id="17" name="图片 7"/>
          <p:cNvPicPr>
            <a:picLocks noChangeAspect="true"/>
          </p:cNvPicPr>
          <p:nvPr userDrawn="true"/>
        </p:nvPicPr>
        <p:blipFill>
          <a:blip r:embed="rId1"/>
          <a:srcRect/>
          <a:stretch/>
        </p:blipFill>
        <p:spPr>
          <a:xfrm flipH="true">
            <a:off x="0" y="-1"/>
            <a:ext cx="12192000" cy="6858000"/>
          </a:xfrm>
          <a:prstGeom prst="rect">
            <a:avLst/>
          </a:prstGeom>
        </p:spPr>
      </p:pic>
      <p:sp>
        <p:nvSpPr>
          <p:cNvPr id="18" name="矩形 6"/>
          <p:cNvSpPr/>
          <p:nvPr userDrawn="true"/>
        </p:nvSpPr>
        <p:spPr>
          <a:xfrm>
            <a:off x="0" y="-1"/>
            <a:ext cx="12192000" cy="6857999"/>
          </a:xfrm>
          <a:prstGeom prst="rect">
            <a:avLst/>
          </a:prstGeom>
          <a:gradFill>
            <a:gsLst>
              <a:gs pos="85000">
                <a:schemeClr val="bg1">
                  <a:alpha val="100000"/>
                </a:schemeClr>
              </a:gs>
              <a:gs pos="100000">
                <a:schemeClr val="bg1">
                  <a:alpha val="75000"/>
                </a:schemeClr>
              </a:gs>
            </a:gsLst>
            <a:lin ang="16200000" scaled="true"/>
          </a:gra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kumimoji="true" lang="zh-CN" altLang="en-US"/>
          </a:p>
        </p:txBody>
      </p:sp>
      <p:sp>
        <p:nvSpPr>
          <p:cNvPr id="19" name="日期占位符 2"/>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20" name="页脚占位符 3"/>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21" name="灯片编号占位符 4"/>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5.xml><?xml version="1.0" encoding="utf-8"?>
<p:sldLayout xmlns:a="http://schemas.openxmlformats.org/drawingml/2006/main" xmlns:p="http://schemas.openxmlformats.org/presentationml/2006/main" type="blank">
  <p:cSld name="空白">
    <p:spTree>
      <p:nvGrpSpPr>
        <p:cNvPr id="22" name=""/>
        <p:cNvGrpSpPr/>
        <p:nvPr/>
      </p:nvGrpSpPr>
      <p:grpSpPr>
        <a:xfrm>
          <a:off x="0" y="0"/>
          <a:ext cx="0" cy="0"/>
          <a:chOff x="0" y="0"/>
          <a:chExt cx="0" cy="0"/>
        </a:xfrm>
      </p:grpSpPr>
      <p:sp>
        <p:nvSpPr>
          <p:cNvPr id="23" name="日期占位符 1"/>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24" name="页脚占位符 2"/>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25" name="灯片编号占位符 3"/>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6.xml><?xml version="1.0" encoding="utf-8"?>
<p:sldLayout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name="封底">
    <p:spTree>
      <p:nvGrpSpPr>
        <p:cNvPr id="26" name=""/>
        <p:cNvGrpSpPr/>
        <p:nvPr/>
      </p:nvGrpSpPr>
      <p:grpSpPr>
        <a:xfrm>
          <a:off x="0" y="0"/>
          <a:ext cx="0" cy="0"/>
          <a:chOff x="0" y="0"/>
          <a:chExt cx="0" cy="0"/>
        </a:xfrm>
      </p:grpSpPr>
      <p:pic>
        <p:nvPicPr>
          <p:cNvPr id="27" name="图片 2"/>
          <p:cNvPicPr>
            <a:picLocks noChangeAspect="true"/>
          </p:cNvPicPr>
          <p:nvPr userDrawn="true"/>
        </p:nvPicPr>
        <p:blipFill rotWithShape="true">
          <a:blip r:embed="rId1"/>
          <a:srcRect l="28268" r="21731"/>
          <a:stretch/>
        </p:blipFill>
        <p:spPr>
          <a:xfrm>
            <a:off x="6096000" y="-1"/>
            <a:ext cx="6096000" cy="6858000"/>
          </a:xfrm>
          <a:prstGeom prst="rect">
            <a:avLst/>
          </a:prstGeom>
        </p:spPr>
      </p:pic>
    </p:spTree>
  </p:cSld>
  <p:clrMapOvr>
    <a:masterClrMapping/>
  </p:clrMapOvr>
  <p:extLst>
    <p:ext uri="{DCECCB84-F9BA-43D5-87BE-67443E8EF086}">
      <p15:sldGuideLst>
        <p15:guide id="3" orient="horz" pos="2160" userDrawn="true">
          <p15:clr>
            <a:srgbClr val="FBAE40"/>
          </p15:clr>
        </p15:guide>
        <p15:guide id="4" pos="3840" userDrawn="true">
          <p15:clr>
            <a:srgbClr val="FBAE40"/>
          </p15:clr>
        </p15:guide>
      </p15:sldGuideLst>
    </p:ext>
  </p:extLst>
</p:sldLayout>
</file>

<file path=ppt/slideLayouts/slideLayout7.xml><?xml version="1.0" encoding="utf-8"?>
<p:sldLayout xmlns:a="http://schemas.openxmlformats.org/drawingml/2006/main" xmlns:p="http://schemas.openxmlformats.org/presentationml/2006/main">
  <p:cSld name="Contents Layout">
    <p:spTree>
      <p:nvGrpSpPr>
        <p:cNvPr id="28" name=""/>
        <p:cNvGrpSpPr/>
        <p:nvPr/>
      </p:nvGrpSpPr>
      <p:grpSpPr>
        <a:xfrm>
          <a:off x="0" y="0"/>
          <a:ext cx="0" cy="0"/>
          <a:chOff x="0" y="0"/>
          <a:chExt cx="0" cy="0"/>
        </a:xfrm>
      </p:grpSpPr>
      <p:sp>
        <p:nvSpPr>
          <p:cNvPr id="29" name="文本占位符 8"/>
          <p:cNvSpPr>
            <a:spLocks noGrp="true"/>
          </p:cNvSpPr>
          <p:nvPr>
            <p:ph type="body" sz="quarter" idx="14" hasCustomPrompt="true"/>
          </p:nvPr>
        </p:nvSpPr>
        <p:spPr>
          <a:xfrm>
            <a:off x="673100" y="1500188"/>
            <a:ext cx="2836562" cy="696024"/>
          </a:xfrm>
        </p:spPr>
        <p:txBody>
          <a:bodyPr>
            <a:spAutoFit/>
          </a:bodyPr>
          <a:lstStyle>
            <a:lvl1pPr marL="0" indent="0" algn="l">
              <a:buFont typeface="+mj-lt"/>
              <a:buNone/>
              <a:defRPr sz="3600" b="true"/>
            </a:lvl1pPr>
            <a:lvl2pPr marL="457200" indent="0">
              <a:buFont typeface="+mj-ea"/>
              <a:buNone/>
              <a:defRPr/>
            </a:lvl2pPr>
            <a:lvl3pPr marL="1257300" indent="-342900">
              <a:buFont typeface="+mj-lt"/>
              <a:buAutoNum type="alphaLcParenR"/>
              <a:defRPr/>
            </a:lvl3pPr>
          </a:lstStyle>
          <a:p>
            <a:pPr lvl="0"/>
            <a:r>
              <a:rPr lang="en-US" altLang="zh-CN" dirty="false"/>
              <a:t>CONTENTS</a:t>
            </a:r>
            <a:endParaRPr lang="zh-CN" altLang="en-US" dirty="false"/>
          </a:p>
        </p:txBody>
      </p:sp>
      <p:sp>
        <p:nvSpPr>
          <p:cNvPr id="30" name="文本占位符 6"/>
          <p:cNvSpPr>
            <a:spLocks noGrp="true"/>
          </p:cNvSpPr>
          <p:nvPr>
            <p:ph type="body" sz="quarter" idx="13"/>
          </p:nvPr>
        </p:nvSpPr>
        <p:spPr>
          <a:xfrm>
            <a:off x="36605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false"/>
              <a:t>Click to edit Master text styles</a:t>
            </a:r>
            <a:endParaRPr/>
          </a:p>
          <a:p>
            <a:pPr lvl="1"/>
            <a:r>
              <a:rPr lang="en-US" altLang="zh-CN" dirty="false"/>
              <a:t>Second level</a:t>
            </a:r>
            <a:endParaRPr/>
          </a:p>
          <a:p>
            <a:pPr lvl="2"/>
            <a:r>
              <a:rPr lang="en-US" altLang="zh-CN" dirty="false"/>
              <a:t>Third level</a:t>
            </a:r>
            <a:endParaRPr/>
          </a:p>
          <a:p>
            <a:pPr lvl="3"/>
            <a:r>
              <a:rPr lang="en-US" altLang="zh-CN" dirty="false"/>
              <a:t>Fourth level</a:t>
            </a:r>
            <a:endParaRPr/>
          </a:p>
          <a:p>
            <a:pPr lvl="4"/>
            <a:r>
              <a:rPr lang="en-US" altLang="zh-CN" dirty="false"/>
              <a:t>Fifth level</a:t>
            </a:r>
            <a:endParaRPr lang="zh-CN" altLang="en-US" dirty="false"/>
          </a:p>
        </p:txBody>
      </p:sp>
      <p:sp>
        <p:nvSpPr>
          <p:cNvPr id="31" name="页脚占位符 2"/>
          <p:cNvSpPr>
            <a:spLocks noGrp="true"/>
          </p:cNvSpPr>
          <p:nvPr>
            <p:ph type="ftr" sz="quarter" idx="10"/>
          </p:nvPr>
        </p:nvSpPr>
        <p:spPr>
          <a:xfrm>
            <a:off x="673101" y="6423740"/>
            <a:ext cx="3992171" cy="246221"/>
          </a:xfrm>
        </p:spPr>
        <p:txBody>
          <a:bodyPr/>
          <a:lstStyle/>
          <a:p>
            <a:pPr/>
            <a:endParaRPr lang="zh-CN" altLang="en-US" dirty="false"/>
          </a:p>
        </p:txBody>
      </p:sp>
      <p:sp>
        <p:nvSpPr>
          <p:cNvPr id="32" name="日期占位符 3"/>
          <p:cNvSpPr>
            <a:spLocks noGrp="true"/>
          </p:cNvSpPr>
          <p:nvPr>
            <p:ph type="dt" sz="half" idx="11"/>
          </p:nvPr>
        </p:nvSpPr>
        <p:spPr>
          <a:xfrm>
            <a:off x="5517356" y="6423740"/>
            <a:ext cx="1802924" cy="246221"/>
          </a:xfrm>
        </p:spPr>
        <p:txBody>
          <a:bodyPr/>
          <a:lstStyle/>
          <a:p>
            <a:pPr/>
            <a:fld id="{AC4CC43B-9EB6-4465-8B1A-3F7180DAD0DF}" type="datetime1">
              <a:rPr lang="zh-CN" altLang="en-US" smtClean="false"/>
              <a:t>2024/1/11</a:t>
            </a:fld>
            <a:endParaRPr lang="en-US" altLang="zh-CN"/>
          </a:p>
        </p:txBody>
      </p:sp>
      <p:sp>
        <p:nvSpPr>
          <p:cNvPr id="33" name="灯片编号占位符 4"/>
          <p:cNvSpPr>
            <a:spLocks noGrp="true"/>
          </p:cNvSpPr>
          <p:nvPr>
            <p:ph type="sldNum" sz="quarter" idx="12"/>
          </p:nvPr>
        </p:nvSpPr>
        <p:spPr/>
        <p:txBody>
          <a:bodyPr/>
          <a:lstStyle/>
          <a:p>
            <a:pPr/>
            <a:fld id="{7F65B630-C7FF-41C0-9923-C5E5E29EED81}" type="slidenum">
              <a:rPr lang="en-US" altLang="zh-CN" smtClean="false"/>
              <a:t>‹#›</a:t>
            </a:fld>
            <a:endParaRPr lang="en-US" altLang="zh-CN"/>
          </a:p>
        </p:txBody>
      </p:sp>
      <p:cxnSp>
        <p:nvCxnSpPr>
          <p:cNvPr id="34" name="î$ļíďé"/>
          <p:cNvCxnSpPr/>
          <p:nvPr userDrawn="true"/>
        </p:nvCxnSpPr>
        <p:spPr>
          <a:xfrm>
            <a:off x="3621019" y="1500188"/>
            <a:ext cx="0" cy="4633913"/>
          </a:xfrm>
          <a:prstGeom prst="line">
            <a:avLst/>
          </a:prstGeom>
          <a:solidFill>
            <a:srgbClr val="FFCC00"/>
          </a:solidFill>
          <a:ln w="3175" cap="flat" cmpd="sng" algn="ctr">
            <a:solidFill>
              <a:schemeClr val="bg1">
                <a:lumMod val="75000"/>
                <a:alpha val="0"/>
              </a:schemeClr>
            </a:solidFill>
            <a:prstDash val="solid"/>
            <a:round/>
            <a:headEnd type="none" w="med" len="med"/>
            <a:tailEnd type="none" w="med" len="med"/>
          </a:ln>
          <a:effectLst/>
        </p:spPr>
      </p:cxnSp>
      <p:sp>
        <p:nvSpPr>
          <p:cNvPr id="35" name="iṣļiďê"/>
          <p:cNvSpPr>
            <a:spLocks noChangeAspect="true"/>
          </p:cNvSpPr>
          <p:nvPr userDrawn="true"/>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pPr/>
            <a:endParaRPr lang="zh-CN" altLang="en-US">
              <a:cs typeface="+mn-ea"/>
              <a:sym typeface="+mn-lt"/>
            </a:endParaRPr>
          </a:p>
        </p:txBody>
      </p:sp>
    </p:spTree>
  </p:cSld>
  <p:clrMapOvr>
    <a:masterClrMapping/>
  </p:clrMapOvr>
</p:sldLayout>
</file>

<file path=ppt/slideLayouts/slideLayout8.xml><?xml version="1.0" encoding="utf-8"?>
<p:sldLayout xmlns:a="http://schemas.openxmlformats.org/drawingml/2006/main" xmlns:p="http://schemas.openxmlformats.org/presentationml/2006/main" xmlns:r="http://schemas.openxmlformats.org/officeDocument/2006/relationships">
  <p:cSld name="仅标题">
    <p:bg>
      <p:bgPr>
        <a:gradFill>
          <a:gsLst>
            <a:gs pos="80000">
              <a:schemeClr val="bg1"/>
            </a:gs>
            <a:gs pos="100000">
              <a:schemeClr val="accent1">
                <a:lumMod val="20000"/>
                <a:lumOff val="80000"/>
              </a:schemeClr>
            </a:gs>
          </a:gsLst>
          <a:lin ang="16200000" scaled="true"/>
        </a:gradFill>
        <a:effectLst/>
      </p:bgPr>
    </p:bg>
    <p:spTree>
      <p:nvGrpSpPr>
        <p:cNvPr id="36" name=""/>
        <p:cNvGrpSpPr/>
        <p:nvPr/>
      </p:nvGrpSpPr>
      <p:grpSpPr>
        <a:xfrm>
          <a:off x="0" y="0"/>
          <a:ext cx="0" cy="0"/>
          <a:chOff x="0" y="0"/>
          <a:chExt cx="0" cy="0"/>
        </a:xfrm>
      </p:grpSpPr>
      <p:pic>
        <p:nvPicPr>
          <p:cNvPr id="37" name="图片 7"/>
          <p:cNvPicPr>
            <a:picLocks noChangeAspect="true"/>
          </p:cNvPicPr>
          <p:nvPr userDrawn="true"/>
        </p:nvPicPr>
        <p:blipFill>
          <a:blip r:embed="rId1"/>
          <a:srcRect/>
          <a:stretch/>
        </p:blipFill>
        <p:spPr>
          <a:xfrm flipH="true">
            <a:off x="0" y="-1"/>
            <a:ext cx="12192000" cy="6858000"/>
          </a:xfrm>
          <a:prstGeom prst="rect">
            <a:avLst/>
          </a:prstGeom>
        </p:spPr>
      </p:pic>
      <p:sp>
        <p:nvSpPr>
          <p:cNvPr id="38" name="矩形 6"/>
          <p:cNvSpPr/>
          <p:nvPr userDrawn="true"/>
        </p:nvSpPr>
        <p:spPr>
          <a:xfrm>
            <a:off x="0" y="-1"/>
            <a:ext cx="12192000" cy="6857999"/>
          </a:xfrm>
          <a:prstGeom prst="rect">
            <a:avLst/>
          </a:prstGeom>
          <a:gradFill>
            <a:gsLst>
              <a:gs pos="85000">
                <a:schemeClr val="bg1"/>
              </a:gs>
              <a:gs pos="100000">
                <a:schemeClr val="bg1">
                  <a:alpha val="75000"/>
                </a:schemeClr>
              </a:gs>
            </a:gsLst>
            <a:lin ang="16200000" scaled="true"/>
          </a:gra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kumimoji="true" lang="zh-CN" altLang="en-US"/>
          </a:p>
        </p:txBody>
      </p:sp>
      <p:sp>
        <p:nvSpPr>
          <p:cNvPr id="39" name="日期占位符 2"/>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40" name="页脚占位符 3"/>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41" name="灯片编号占位符 4"/>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9.xml><?xml version="1.0" encoding="utf-8"?>
<p:sldLayout xmlns:a="http://schemas.openxmlformats.org/drawingml/2006/main" xmlns:p="http://schemas.openxmlformats.org/presentationml/2006/main">
  <p:cSld name="Contents Layout">
    <p:spTree>
      <p:nvGrpSpPr>
        <p:cNvPr id="42" name=""/>
        <p:cNvGrpSpPr/>
        <p:nvPr/>
      </p:nvGrpSpPr>
      <p:grpSpPr>
        <a:xfrm>
          <a:off x="0" y="0"/>
          <a:ext cx="0" cy="0"/>
          <a:chOff x="0" y="0"/>
          <a:chExt cx="0" cy="0"/>
        </a:xfrm>
      </p:grpSpPr>
      <p:sp>
        <p:nvSpPr>
          <p:cNvPr id="43" name="文本占位符 8"/>
          <p:cNvSpPr>
            <a:spLocks noGrp="true"/>
          </p:cNvSpPr>
          <p:nvPr>
            <p:ph type="body" sz="quarter" idx="14" hasCustomPrompt="true"/>
          </p:nvPr>
        </p:nvSpPr>
        <p:spPr>
          <a:xfrm>
            <a:off x="673100" y="1500188"/>
            <a:ext cx="2836562" cy="696024"/>
          </a:xfrm>
        </p:spPr>
        <p:txBody>
          <a:bodyPr>
            <a:spAutoFit/>
          </a:bodyPr>
          <a:lstStyle>
            <a:lvl1pPr marL="0" indent="0" algn="l">
              <a:buFont typeface="+mj-lt"/>
              <a:buNone/>
              <a:defRPr sz="3600" b="true"/>
            </a:lvl1pPr>
            <a:lvl2pPr marL="457200" indent="0">
              <a:buFont typeface="+mj-ea"/>
              <a:buNone/>
              <a:defRPr/>
            </a:lvl2pPr>
            <a:lvl3pPr marL="1257300" indent="-342900">
              <a:buFont typeface="+mj-lt"/>
              <a:buAutoNum type="alphaLcParenR"/>
              <a:defRPr/>
            </a:lvl3pPr>
          </a:lstStyle>
          <a:p>
            <a:pPr lvl="0"/>
            <a:r>
              <a:rPr lang="en-US" altLang="zh-CN" dirty="false"/>
              <a:t>CONTENTS</a:t>
            </a:r>
            <a:endParaRPr lang="zh-CN" altLang="en-US" dirty="false"/>
          </a:p>
        </p:txBody>
      </p:sp>
      <p:sp>
        <p:nvSpPr>
          <p:cNvPr id="44" name="文本占位符 6"/>
          <p:cNvSpPr>
            <a:spLocks noGrp="true"/>
          </p:cNvSpPr>
          <p:nvPr>
            <p:ph type="body" sz="quarter" idx="13"/>
          </p:nvPr>
        </p:nvSpPr>
        <p:spPr>
          <a:xfrm>
            <a:off x="36605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false"/>
              <a:t>Click to edit Master text styles</a:t>
            </a:r>
            <a:endParaRPr/>
          </a:p>
          <a:p>
            <a:pPr lvl="1"/>
            <a:r>
              <a:rPr lang="en-US" altLang="zh-CN" dirty="false"/>
              <a:t>Second level</a:t>
            </a:r>
            <a:endParaRPr/>
          </a:p>
          <a:p>
            <a:pPr lvl="2"/>
            <a:r>
              <a:rPr lang="en-US" altLang="zh-CN" dirty="false"/>
              <a:t>Third level</a:t>
            </a:r>
            <a:endParaRPr/>
          </a:p>
          <a:p>
            <a:pPr lvl="3"/>
            <a:r>
              <a:rPr lang="en-US" altLang="zh-CN" dirty="false"/>
              <a:t>Fourth level</a:t>
            </a:r>
            <a:endParaRPr/>
          </a:p>
          <a:p>
            <a:pPr lvl="4"/>
            <a:r>
              <a:rPr lang="en-US" altLang="zh-CN" dirty="false"/>
              <a:t>Fifth level</a:t>
            </a:r>
            <a:endParaRPr lang="zh-CN" altLang="en-US" dirty="false"/>
          </a:p>
        </p:txBody>
      </p:sp>
      <p:sp>
        <p:nvSpPr>
          <p:cNvPr id="45" name="页脚占位符 2"/>
          <p:cNvSpPr>
            <a:spLocks noGrp="true"/>
          </p:cNvSpPr>
          <p:nvPr>
            <p:ph type="ftr" sz="quarter" idx="10"/>
          </p:nvPr>
        </p:nvSpPr>
        <p:spPr>
          <a:xfrm>
            <a:off x="673101" y="6423740"/>
            <a:ext cx="3992171" cy="246221"/>
          </a:xfrm>
        </p:spPr>
        <p:txBody>
          <a:bodyPr/>
          <a:lstStyle/>
          <a:p>
            <a:pPr/>
            <a:endParaRPr lang="zh-CN" altLang="en-US" dirty="false"/>
          </a:p>
        </p:txBody>
      </p:sp>
      <p:sp>
        <p:nvSpPr>
          <p:cNvPr id="46" name="日期占位符 3"/>
          <p:cNvSpPr>
            <a:spLocks noGrp="true"/>
          </p:cNvSpPr>
          <p:nvPr>
            <p:ph type="dt" sz="half" idx="11"/>
          </p:nvPr>
        </p:nvSpPr>
        <p:spPr>
          <a:xfrm>
            <a:off x="5517356" y="6423740"/>
            <a:ext cx="1802924" cy="246221"/>
          </a:xfrm>
        </p:spPr>
        <p:txBody>
          <a:bodyPr/>
          <a:lstStyle/>
          <a:p>
            <a:pPr/>
            <a:fld id="{AC4CC43B-9EB6-4465-8B1A-3F7180DAD0DF}" type="datetime1">
              <a:rPr lang="zh-CN" altLang="en-US" smtClean="false"/>
              <a:t>2024/1/11</a:t>
            </a:fld>
            <a:endParaRPr lang="en-US" altLang="zh-CN"/>
          </a:p>
        </p:txBody>
      </p:sp>
      <p:sp>
        <p:nvSpPr>
          <p:cNvPr id="47" name="灯片编号占位符 4"/>
          <p:cNvSpPr>
            <a:spLocks noGrp="true"/>
          </p:cNvSpPr>
          <p:nvPr>
            <p:ph type="sldNum" sz="quarter" idx="12"/>
          </p:nvPr>
        </p:nvSpPr>
        <p:spPr/>
        <p:txBody>
          <a:bodyPr/>
          <a:lstStyle/>
          <a:p>
            <a:pPr/>
            <a:fld id="{7F65B630-C7FF-41C0-9923-C5E5E29EED81}" type="slidenum">
              <a:rPr lang="en-US" altLang="zh-CN" smtClean="false"/>
              <a:t>‹#›</a:t>
            </a:fld>
            <a:endParaRPr lang="en-US" altLang="zh-CN"/>
          </a:p>
        </p:txBody>
      </p:sp>
      <p:cxnSp>
        <p:nvCxnSpPr>
          <p:cNvPr id="48" name="î$ļíďé"/>
          <p:cNvCxnSpPr/>
          <p:nvPr userDrawn="true"/>
        </p:nvCxnSpPr>
        <p:spPr>
          <a:xfrm>
            <a:off x="3621019" y="1500188"/>
            <a:ext cx="0" cy="4633913"/>
          </a:xfrm>
          <a:prstGeom prst="line">
            <a:avLst/>
          </a:prstGeom>
          <a:solidFill>
            <a:srgbClr val="FFCC00"/>
          </a:solidFill>
          <a:ln w="3175" cap="flat" cmpd="sng" algn="ctr">
            <a:solidFill>
              <a:schemeClr val="bg1">
                <a:lumMod val="75000"/>
                <a:alpha val="0"/>
              </a:schemeClr>
            </a:solidFill>
            <a:prstDash val="solid"/>
            <a:round/>
            <a:headEnd type="none" w="med" len="med"/>
            <a:tailEnd type="none" w="med" len="med"/>
          </a:ln>
          <a:effectLst/>
        </p:spPr>
      </p:cxnSp>
      <p:sp>
        <p:nvSpPr>
          <p:cNvPr id="49" name="iṣļiďê"/>
          <p:cNvSpPr>
            <a:spLocks noChangeAspect="true"/>
          </p:cNvSpPr>
          <p:nvPr userDrawn="true"/>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pPr/>
            <a:endParaRPr lang="zh-CN" altLang="en-US">
              <a:cs typeface="+mn-ea"/>
              <a:sym typeface="+mn-lt"/>
            </a:endParaRPr>
          </a:p>
        </p:txBody>
      </p:sp>
    </p:spTree>
  </p:cSld>
  <p:clrMapOvr>
    <a:masterClrMapping/>
  </p:clrMapOvr>
</p:sldLayout>
</file>

<file path=ppt/slideMasters/_rels/slideMaster1.xml.rels><?xml version="1.0" encoding="UTF-8" standalone="yes"?><Relationships xmlns="http://schemas.openxmlformats.org/package/2006/relationships"><Relationship Id="rId9" Type="http://schemas.openxmlformats.org/officeDocument/2006/relationships/theme" Target="../theme/theme1.xml" /><Relationship Id="rId7" Type="http://schemas.openxmlformats.org/officeDocument/2006/relationships/slideLayout" Target="../slideLayouts/slideLayout8.xml" /><Relationship Id="rId8" Type="http://schemas.openxmlformats.org/officeDocument/2006/relationships/slideLayout" Target="../slideLayouts/slideLayout9.xml" /><Relationship Id="rId1" Type="http://schemas.openxmlformats.org/officeDocument/2006/relationships/slideLayout" Target="../slideLayouts/slideLayout2.xml" /><Relationship Id="rId6" Type="http://schemas.openxmlformats.org/officeDocument/2006/relationships/slideLayout" Target="../slideLayouts/slideLayout7.xml" /><Relationship Id="rId0" Type="http://schemas.openxmlformats.org/officeDocument/2006/relationships/slideLayout" Target="../slideLayouts/slideLayout1.xml" /><Relationship Id="rId2" Type="http://schemas.openxmlformats.org/officeDocument/2006/relationships/slideLayout" Target="../slideLayouts/slideLayout3.xml" /><Relationship Id="rId3" Type="http://schemas.openxmlformats.org/officeDocument/2006/relationships/slideLayout" Target="../slideLayouts/slideLayout4.xml" /><Relationship Id="rId4" Type="http://schemas.openxmlformats.org/officeDocument/2006/relationships/slideLayout" Target="../slideLayouts/slideLayout5.xml" /><Relationship Id="rId5" Type="http://schemas.openxmlformats.org/officeDocument/2006/relationships/slideLayout" Target="../slideLayouts/slideLayout6.xml" /></Relationships>
</file>

<file path=ppt/slideMasters/slideMaster1.xml><?xml version="1.0" encoding="utf-8"?>
<p:sldMaster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p:bg>
      <p:bgRef idx="1001">
        <a:schemeClr val="bg1"/>
      </p:bgRef>
    </p:bg>
    <p:spTree>
      <p:nvGrpSpPr>
        <p:cNvPr id="1" name=""/>
        <p:cNvGrpSpPr/>
        <p:nvPr/>
      </p:nvGrpSpPr>
      <p:grpSpPr>
        <a:xfrm>
          <a:off x="0" y="0"/>
          <a:ext cx="0" cy="0"/>
          <a:chOff x="0" y="0"/>
          <a:chExt cx="0" cy="0"/>
        </a:xfrm>
      </p:grpSpPr>
      <p:sp>
        <p:nvSpPr>
          <p:cNvPr id="2" name="标题占位符 1"/>
          <p:cNvSpPr>
            <a:spLocks noGrp="true"/>
          </p:cNvSpPr>
          <p:nvPr>
            <p:ph type="title" idx="2147483647"/>
          </p:nvPr>
        </p:nvSpPr>
        <p:spPr>
          <a:xfrm>
            <a:off x="838200" y="365125"/>
            <a:ext cx="10515600" cy="1325563"/>
          </a:xfrm>
          <a:prstGeom prst="rect">
            <a:avLst/>
          </a:prstGeom>
        </p:spPr>
        <p:txBody>
          <a:bodyPr vert="horz" lIns="91440" tIns="45720" rIns="91440" bIns="45720" rtlCol="false" anchor="ctr">
            <a:normAutofit/>
          </a:bodyPr>
          <a:lstStyle/>
          <a:p>
            <a:pPr/>
            <a:r>
              <a:rPr kumimoji="true" lang="zh-CN" altLang="en-US" dirty="false"/>
              <a:t>单击此处编辑母版标题样式</a:t>
            </a:r>
            <a:endParaRPr/>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false">
            <a:normAutofit/>
          </a:bodyPr>
          <a:lstStyle/>
          <a:p>
            <a:pPr lvl="0"/>
            <a:r>
              <a:rPr kumimoji="true" lang="zh-CN" altLang="en-US" dirty="false"/>
              <a:t>单击此处编辑母版文本样式</a:t>
            </a:r>
            <a:endParaRPr/>
          </a:p>
          <a:p>
            <a:pPr lvl="1"/>
            <a:r>
              <a:rPr kumimoji="true" lang="zh-CN" altLang="en-US" dirty="false"/>
              <a:t>二级</a:t>
            </a:r>
            <a:endParaRPr/>
          </a:p>
          <a:p>
            <a:pPr lvl="2"/>
            <a:r>
              <a:rPr kumimoji="true" lang="zh-CN" altLang="en-US" dirty="false"/>
              <a:t>三级</a:t>
            </a:r>
            <a:endParaRPr/>
          </a:p>
          <a:p>
            <a:pPr lvl="3"/>
            <a:r>
              <a:rPr kumimoji="true" lang="zh-CN" altLang="en-US" dirty="false"/>
              <a:t>四级</a:t>
            </a:r>
            <a:endParaRPr/>
          </a:p>
          <a:p>
            <a:pPr lvl="4"/>
            <a:r>
              <a:rPr kumimoji="true" lang="zh-CN" altLang="en-US" dirty="false"/>
              <a:t>五级</a:t>
            </a:r>
            <a:endParaRPr/>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false" anchor="ctr"/>
          <a:lstStyle>
            <a:lvl1pPr algn="l">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false" anchor="ctr"/>
          <a:lstStyle>
            <a:lvl1pPr algn="ctr">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false" anchor="ctr"/>
          <a:lstStyle>
            <a:lvl1pPr algn="r">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p:txStyles>
    <p:titleStyle>
      <a:lvl1pPr algn="l" defTabSz="914400" rtl="false" eaLnBrk="true" latinLnBrk="false" hangingPunct="true">
        <a:lnSpc>
          <a:spcPct val="90000"/>
        </a:lnSpc>
        <a:spcBef>
          <a:spcPct val="1"/>
        </a:spcBef>
        <a:buNone/>
        <a:defRPr sz="4400" b="false" i="false"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false" eaLnBrk="true" latinLnBrk="false" hangingPunct="true">
        <a:lnSpc>
          <a:spcPct val="90000"/>
        </a:lnSpc>
        <a:spcBef>
          <a:spcPts val="1000"/>
        </a:spcBef>
        <a:buFont typeface="Arial" panose="020B0604020202020204" pitchFamily="34" charset="0"/>
        <a:buChar char="•"/>
        <a:defRPr sz="2800" b="false" i="false"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false" eaLnBrk="true" latinLnBrk="false" hangingPunct="true">
        <a:lnSpc>
          <a:spcPct val="90000"/>
        </a:lnSpc>
        <a:spcBef>
          <a:spcPts val="500"/>
        </a:spcBef>
        <a:buFont typeface="Arial" panose="020B0604020202020204" pitchFamily="34" charset="0"/>
        <a:buChar char="•"/>
        <a:defRPr sz="2400" b="false" i="false"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false" eaLnBrk="true" latinLnBrk="false" hangingPunct="true">
        <a:lnSpc>
          <a:spcPct val="90000"/>
        </a:lnSpc>
        <a:spcBef>
          <a:spcPts val="500"/>
        </a:spcBef>
        <a:buFont typeface="Arial" panose="020B0604020202020204" pitchFamily="34" charset="0"/>
        <a:buChar char="•"/>
        <a:defRPr sz="2000" b="false" i="false"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false" eaLnBrk="true" latinLnBrk="false" hangingPunct="true">
        <a:lnSpc>
          <a:spcPct val="90000"/>
        </a:lnSpc>
        <a:spcBef>
          <a:spcPts val="500"/>
        </a:spcBef>
        <a:buFont typeface="Arial" panose="020B0604020202020204" pitchFamily="34" charset="0"/>
        <a:buChar char="•"/>
        <a:defRPr sz="1800" b="false" i="false"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false" eaLnBrk="true" latinLnBrk="false" hangingPunct="true">
        <a:lnSpc>
          <a:spcPct val="90000"/>
        </a:lnSpc>
        <a:spcBef>
          <a:spcPts val="500"/>
        </a:spcBef>
        <a:buFont typeface="Arial" panose="020B0604020202020204" pitchFamily="34" charset="0"/>
        <a:buChar char="•"/>
        <a:defRPr sz="1800" b="false" i="false"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extLst>
    <p:ext uri="{27BBF7A9-308A-43DC-89C8-2F10F3537804}">
      <p15:sldGuideLst>
        <p15:guide id="1" orient="horz" pos="2160" userDrawn="true">
          <p15:clr>
            <a:srgbClr val="F26B43"/>
          </p15:clr>
        </p15:guide>
        <p15:guide id="2" pos="3840" userDrawn="true">
          <p15:clr>
            <a:srgbClr val="F26B43"/>
          </p15:clr>
        </p15:guide>
      </p15:sldGuideLst>
    </p:ext>
  </p:extLst>
</p:sldMaster>
</file>

<file path=ppt/slides/_rels/slide1.xml.rels><?xml version="1.0" encoding="UTF-8" standalone="yes"?><Relationships xmlns="http://schemas.openxmlformats.org/package/2006/relationships"><Relationship Id="rId1" Type="http://schemas.openxmlformats.org/officeDocument/2006/relationships/notesSlide" Target="../notesSlides/notesSlide1.xml" /><Relationship Id="rId0" Type="http://schemas.openxmlformats.org/officeDocument/2006/relationships/slideLayout" Target="../slideLayouts/slideLayout1.xml" /></Relationships>
</file>

<file path=ppt/slides/_rels/slide10.xml.rels><?xml version="1.0" encoding="UTF-8" standalone="yes"?><Relationships xmlns="http://schemas.openxmlformats.org/package/2006/relationships"><Relationship Id="rId1" Type="http://schemas.openxmlformats.org/officeDocument/2006/relationships/notesSlide" Target="../notesSlides/notesSlide2.xml" /><Relationship Id="rId0" Type="http://schemas.openxmlformats.org/officeDocument/2006/relationships/slideLayout" Target="../slideLayouts/slideLayout4.xml" /></Relationships>
</file>

<file path=ppt/slides/_rels/slide11.xml.rels><?xml version="1.0" encoding="UTF-8" standalone="yes"?><Relationships xmlns="http://schemas.openxmlformats.org/package/2006/relationships"><Relationship Id="rId1" Type="http://schemas.openxmlformats.org/officeDocument/2006/relationships/image" Target="media/image2.jpg" /><Relationship Id="rId0" Type="http://schemas.openxmlformats.org/officeDocument/2006/relationships/slideLayout" Target="../slideLayouts/slideLayout4.xml" /></Relationships>
</file>

<file path=ppt/slides/_rels/slide12.xml.rels><?xml version="1.0" encoding="UTF-8" standalone="yes"?><Relationships xmlns="http://schemas.openxmlformats.org/package/2006/relationships"><Relationship Id="rId7" Type="http://schemas.openxmlformats.org/officeDocument/2006/relationships/image" Target="media/image9.png" /><Relationship Id="rId6" Type="http://schemas.openxmlformats.org/officeDocument/2006/relationships/image" Target="media/image8.svg" /><Relationship Id="rId1" Type="http://schemas.openxmlformats.org/officeDocument/2006/relationships/image" Target="media/image3.png" /><Relationship Id="rId0" Type="http://schemas.openxmlformats.org/officeDocument/2006/relationships/slideLayout" Target="../slideLayouts/slideLayout4.xml" /><Relationship Id="rId2" Type="http://schemas.openxmlformats.org/officeDocument/2006/relationships/image" Target="media/image4.svg" /><Relationship Id="rId5" Type="http://schemas.openxmlformats.org/officeDocument/2006/relationships/image" Target="media/image7.png" /><Relationship Id="rId8" Type="http://schemas.openxmlformats.org/officeDocument/2006/relationships/image" Target="media/image10.svg" /><Relationship Id="rId3" Type="http://schemas.openxmlformats.org/officeDocument/2006/relationships/image" Target="media/image5.png" /><Relationship Id="rId4" Type="http://schemas.openxmlformats.org/officeDocument/2006/relationships/image" Target="media/image6.svg" /></Relationships>
</file>

<file path=ppt/slides/_rels/slide13.xml.rels><?xml version="1.0" encoding="UTF-8" standalone="yes"?><Relationships xmlns="http://schemas.openxmlformats.org/package/2006/relationships"><Relationship Id="rId2" Type="http://schemas.openxmlformats.org/officeDocument/2006/relationships/image" Target="media/image12.jpg" /><Relationship Id="rId0" Type="http://schemas.openxmlformats.org/officeDocument/2006/relationships/slideLayout" Target="../slideLayouts/slideLayout4.xml" /><Relationship Id="rId1" Type="http://schemas.openxmlformats.org/officeDocument/2006/relationships/image" Target="media/image11.jpg" /></Relationships>
</file>

<file path=ppt/slides/_rels/slide14.xml.rels><?xml version="1.0" encoding="UTF-8" standalone="yes"?><Relationships xmlns="http://schemas.openxmlformats.org/package/2006/relationships"><Relationship Id="rId1" Type="http://schemas.openxmlformats.org/officeDocument/2006/relationships/notesSlide" Target="../notesSlides/notesSlide3.xml" /><Relationship Id="rId0" Type="http://schemas.openxmlformats.org/officeDocument/2006/relationships/slideLayout" Target="../slideLayouts/slideLayout4.xml" /></Relationships>
</file>

<file path=ppt/slides/_rels/slide15.xml.rels><?xml version="1.0" encoding="UTF-8" standalone="yes"?><Relationships xmlns="http://schemas.openxmlformats.org/package/2006/relationships"><Relationship Id="rId3" Type="http://schemas.openxmlformats.org/officeDocument/2006/relationships/image" Target="media/image14.jpg" /><Relationship Id="rId2" Type="http://schemas.openxmlformats.org/officeDocument/2006/relationships/image" Target="media/image13.jpg" /><Relationship Id="rId0" Type="http://schemas.openxmlformats.org/officeDocument/2006/relationships/slideLayout" Target="../slideLayouts/slideLayout4.xml" /><Relationship Id="rId1" Type="http://schemas.openxmlformats.org/officeDocument/2006/relationships/notesSlide" Target="../notesSlides/notesSlide4.xml" /></Relationships>
</file>

<file path=ppt/slides/_rels/slide16.xml.rels><?xml version="1.0" encoding="UTF-8" standalone="yes"?><Relationships xmlns="http://schemas.openxmlformats.org/package/2006/relationships"><Relationship Id="rId8" Type="http://schemas.openxmlformats.org/officeDocument/2006/relationships/image" Target="media/image22.svg" /><Relationship Id="rId7" Type="http://schemas.openxmlformats.org/officeDocument/2006/relationships/image" Target="media/image21.png" /><Relationship Id="rId6" Type="http://schemas.openxmlformats.org/officeDocument/2006/relationships/image" Target="media/image20.svg" /><Relationship Id="rId1" Type="http://schemas.openxmlformats.org/officeDocument/2006/relationships/image" Target="media/image15.png" /><Relationship Id="rId2" Type="http://schemas.openxmlformats.org/officeDocument/2006/relationships/image" Target="media/image16.svg" /><Relationship Id="rId0" Type="http://schemas.openxmlformats.org/officeDocument/2006/relationships/slideLayout" Target="../slideLayouts/slideLayout4.xml" /><Relationship Id="rId5" Type="http://schemas.openxmlformats.org/officeDocument/2006/relationships/image" Target="media/image19.png" /><Relationship Id="rId3" Type="http://schemas.openxmlformats.org/officeDocument/2006/relationships/image" Target="media/image17.png" /><Relationship Id="rId4" Type="http://schemas.openxmlformats.org/officeDocument/2006/relationships/image" Target="media/image18.svg" /></Relationships>
</file>

<file path=ppt/slides/_rels/slide17.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8.xml.rels><?xml version="1.0" encoding="UTF-8" standalone="yes"?><Relationships xmlns="http://schemas.openxmlformats.org/package/2006/relationships"><Relationship Id="rId1" Type="http://schemas.openxmlformats.org/officeDocument/2006/relationships/notesSlide" Target="../notesSlides/notesSlide5.xml" /><Relationship Id="rId0" Type="http://schemas.openxmlformats.org/officeDocument/2006/relationships/slideLayout" Target="../slideLayouts/slideLayout4.xml" /></Relationships>
</file>

<file path=ppt/slides/_rels/slide19.xml.rels><?xml version="1.0" encoding="UTF-8" standalone="yes"?><Relationships xmlns="http://schemas.openxmlformats.org/package/2006/relationships"><Relationship Id="rId2" Type="http://schemas.openxmlformats.org/officeDocument/2006/relationships/image" Target="media/image24.jpg" /><Relationship Id="rId0" Type="http://schemas.openxmlformats.org/officeDocument/2006/relationships/slideLayout" Target="../slideLayouts/slideLayout4.xml" /><Relationship Id="rId1" Type="http://schemas.openxmlformats.org/officeDocument/2006/relationships/image" Target="media/image23.jpg" /></Relationships>
</file>

<file path=ppt/slides/_rels/slide2.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 /><Relationship Id="rId0" Type="http://schemas.openxmlformats.org/officeDocument/2006/relationships/chart" Target="charts/chart1.xml" /></Relationships>
</file>

<file path=ppt/slides/_rels/slide22.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3.xml.rels><?xml version="1.0" encoding="UTF-8" standalone="yes"?><Relationships xmlns="http://schemas.openxmlformats.org/package/2006/relationships"><Relationship Id="rId1" Type="http://schemas.openxmlformats.org/officeDocument/2006/relationships/notesSlide" Target="../notesSlides/notesSlide6.xml" /><Relationship Id="rId0" Type="http://schemas.openxmlformats.org/officeDocument/2006/relationships/slideLayout" Target="../slideLayouts/slideLayout4.xml" /></Relationships>
</file>

<file path=ppt/slides/_rels/slide2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7.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2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xml.rels><?xml version="1.0" encoding="UTF-8" standalone="yes"?><Relationships xmlns="http://schemas.openxmlformats.org/package/2006/relationships"><Relationship Id="rId1" Type="http://schemas.openxmlformats.org/officeDocument/2006/relationships/notesSlide" Target="../notesSlides/notesSlide7.xml" /><Relationship Id="rId0" Type="http://schemas.openxmlformats.org/officeDocument/2006/relationships/slideLayout" Target="../slideLayouts/slideLayout4.xml" /></Relationships>
</file>

<file path=ppt/slides/_rels/slide3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1.xml.rels><?xml version="1.0" encoding="UTF-8" standalone="yes"?><Relationships xmlns="http://schemas.openxmlformats.org/package/2006/relationships"><Relationship Id="rId1" Type="http://schemas.openxmlformats.org/officeDocument/2006/relationships/image" Target="media/image26.png" /><Relationship Id="rId0" Type="http://schemas.openxmlformats.org/officeDocument/2006/relationships/slideLayout" Target="../slideLayouts/slideLayout4.xml" /></Relationships>
</file>

<file path=ppt/slides/_rels/slide32.xml.rels><?xml version="1.0" encoding="UTF-8" standalone="yes"?><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0" Type="http://schemas.openxmlformats.org/officeDocument/2006/relationships/slideLayout" Target="../slideLayouts/slideLayout4.xml" /><Relationship Id="rId1" Type="http://schemas.openxmlformats.org/officeDocument/2006/relationships/image" Target="media/image27.png" /></Relationships>
</file>

<file path=ppt/slides/_rels/slide33.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3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7.xml.rels><?xml version="1.0" encoding="UTF-8" standalone="yes"?><Relationships xmlns="http://schemas.openxmlformats.org/package/2006/relationships"><Relationship Id="rId1" Type="http://schemas.openxmlformats.org/officeDocument/2006/relationships/image" Target="media/image30.jpg" /><Relationship Id="rId0" Type="http://schemas.openxmlformats.org/officeDocument/2006/relationships/slideLayout" Target="../slideLayouts/slideLayout4.xml" /></Relationships>
</file>

<file path=ppt/slides/_rels/slide3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9.xml.rels><?xml version="1.0" encoding="UTF-8" standalone="yes"?><Relationships xmlns="http://schemas.openxmlformats.org/package/2006/relationships"><Relationship Id="rId1" Type="http://schemas.openxmlformats.org/officeDocument/2006/relationships/image" Target="media/image31.png" /><Relationship Id="rId0" Type="http://schemas.openxmlformats.org/officeDocument/2006/relationships/slideLayout" Target="../slideLayouts/slideLayout4.xml" /></Relationships>
</file>

<file path=ppt/slides/_rels/slide4.xml.rels><?xml version="1.0" encoding="UTF-8" standalone="yes"?><Relationships xmlns="http://schemas.openxmlformats.org/package/2006/relationships"><Relationship Id="rId1" Type="http://schemas.openxmlformats.org/officeDocument/2006/relationships/image" Target="media/image32.png" /><Relationship Id="rId0" Type="http://schemas.openxmlformats.org/officeDocument/2006/relationships/slideLayout" Target="../slideLayouts/slideLayout4.xml" /></Relationships>
</file>

<file path=ppt/slides/_rels/slide40.xml.rels><?xml version="1.0" encoding="UTF-8" standalone="yes"?><Relationships xmlns="http://schemas.openxmlformats.org/package/2006/relationships"><Relationship Id="rId1" Type="http://schemas.openxmlformats.org/officeDocument/2006/relationships/image" Target="media/image33.png" /><Relationship Id="rId0" Type="http://schemas.openxmlformats.org/officeDocument/2006/relationships/slideLayout" Target="../slideLayouts/slideLayout4.xml" /></Relationships>
</file>

<file path=ppt/slides/_rels/slide41.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2.xml.rels><?xml version="1.0" encoding="UTF-8" standalone="yes"?><Relationships xmlns="http://schemas.openxmlformats.org/package/2006/relationships"><Relationship Id="rId1" Type="http://schemas.openxmlformats.org/officeDocument/2006/relationships/image" Target="media/image34.png" /><Relationship Id="rId0" Type="http://schemas.openxmlformats.org/officeDocument/2006/relationships/slideLayout" Target="../slideLayouts/slideLayout4.xml" /></Relationships>
</file>

<file path=ppt/slides/_rels/slide4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4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5.xml.rels><?xml version="1.0" encoding="UTF-8" standalone="yes"?><Relationships xmlns="http://schemas.openxmlformats.org/package/2006/relationships"><Relationship Id="rId1" Type="http://schemas.openxmlformats.org/officeDocument/2006/relationships/image" Target="media/image35.png" /><Relationship Id="rId0" Type="http://schemas.openxmlformats.org/officeDocument/2006/relationships/slideLayout" Target="../slideLayouts/slideLayout4.xml" /></Relationships>
</file>

<file path=ppt/slides/_rels/slide46.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47.xml.rels><?xml version="1.0" encoding="UTF-8" standalone="yes"?><Relationships xmlns="http://schemas.openxmlformats.org/package/2006/relationships"><Relationship Id="rId0" Type="http://schemas.openxmlformats.org/officeDocument/2006/relationships/slideLayout" Target="../slideLayouts/slideLayout4.xml" /><Relationship Id="rId2" Type="http://schemas.openxmlformats.org/officeDocument/2006/relationships/image" Target="media/image37.png" /><Relationship Id="rId1" Type="http://schemas.openxmlformats.org/officeDocument/2006/relationships/image" Target="media/image36.png" /></Relationships>
</file>

<file path=ppt/slides/_rels/slide4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1.xml.rels><?xml version="1.0" encoding="UTF-8" standalone="yes"?><Relationships xmlns="http://schemas.openxmlformats.org/package/2006/relationships"><Relationship Id="rId2" Type="http://schemas.openxmlformats.org/officeDocument/2006/relationships/image" Target="media/image39.png" /><Relationship Id="rId0" Type="http://schemas.openxmlformats.org/officeDocument/2006/relationships/slideLayout" Target="../slideLayouts/slideLayout4.xml" /><Relationship Id="rId1" Type="http://schemas.openxmlformats.org/officeDocument/2006/relationships/image" Target="media/image38.png" /></Relationships>
</file>

<file path=ppt/slides/_rels/slide52.xml.rels><?xml version="1.0" encoding="UTF-8" standalone="yes"?><Relationships xmlns="http://schemas.openxmlformats.org/package/2006/relationships"><Relationship Id="rId2" Type="http://schemas.openxmlformats.org/officeDocument/2006/relationships/image" Target="media/image41.png" /><Relationship Id="rId0" Type="http://schemas.openxmlformats.org/officeDocument/2006/relationships/slideLayout" Target="../slideLayouts/slideLayout4.xml" /><Relationship Id="rId1" Type="http://schemas.openxmlformats.org/officeDocument/2006/relationships/image" Target="media/image40.png" /></Relationships>
</file>

<file path=ppt/slides/_rels/slide53.xml.rels><?xml version="1.0" encoding="UTF-8" standalone="yes"?><Relationships xmlns="http://schemas.openxmlformats.org/package/2006/relationships"><Relationship Id="rId2" Type="http://schemas.openxmlformats.org/officeDocument/2006/relationships/image" Target="media/image43.png" /><Relationship Id="rId0" Type="http://schemas.openxmlformats.org/officeDocument/2006/relationships/slideLayout" Target="../slideLayouts/slideLayout4.xml" /><Relationship Id="rId1" Type="http://schemas.openxmlformats.org/officeDocument/2006/relationships/image" Target="media/image42.png" /></Relationships>
</file>

<file path=ppt/slides/_rels/slide54.xml.rels><?xml version="1.0" encoding="UTF-8" standalone="yes"?><Relationships xmlns="http://schemas.openxmlformats.org/package/2006/relationships"><Relationship Id="rId2" Type="http://schemas.openxmlformats.org/officeDocument/2006/relationships/image" Target="media/image45.png" /><Relationship Id="rId0" Type="http://schemas.openxmlformats.org/officeDocument/2006/relationships/slideLayout" Target="../slideLayouts/slideLayout4.xml" /><Relationship Id="rId1" Type="http://schemas.openxmlformats.org/officeDocument/2006/relationships/image" Target="media/image44.png" /></Relationships>
</file>

<file path=ppt/slides/_rels/slide55.xml.rels><?xml version="1.0" encoding="UTF-8" standalone="yes"?><Relationships xmlns="http://schemas.openxmlformats.org/package/2006/relationships"><Relationship Id="rId2" Type="http://schemas.openxmlformats.org/officeDocument/2006/relationships/image" Target="media/image47.png" /><Relationship Id="rId0" Type="http://schemas.openxmlformats.org/officeDocument/2006/relationships/slideLayout" Target="../slideLayouts/slideLayout4.xml" /><Relationship Id="rId1" Type="http://schemas.openxmlformats.org/officeDocument/2006/relationships/image" Target="media/image46.png" /></Relationships>
</file>

<file path=ppt/slides/_rels/slide5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7.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5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6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1.xml.rels><?xml version="1.0" encoding="UTF-8" standalone="yes"?><Relationships xmlns="http://schemas.openxmlformats.org/package/2006/relationships"><Relationship Id="rId1" Type="http://schemas.openxmlformats.org/officeDocument/2006/relationships/image" Target="media/image25.png" /><Relationship Id="rId0" Type="http://schemas.openxmlformats.org/officeDocument/2006/relationships/slideLayout" Target="../slideLayouts/slideLayout4.xml" /></Relationships>
</file>

<file path=ppt/slides/_rels/slide62.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3.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7.xml.rels><?xml version="1.0" encoding="UTF-8" standalone="yes"?><Relationships xmlns="http://schemas.openxmlformats.org/package/2006/relationships"><Relationship Id="rId1" Type="http://schemas.openxmlformats.org/officeDocument/2006/relationships/image" Target="media/image48.jpg" /><Relationship Id="rId0" Type="http://schemas.openxmlformats.org/officeDocument/2006/relationships/slideLayout" Target="../slideLayouts/slideLayout4.xml" /></Relationships>
</file>

<file path=ppt/slides/_rels/slide8.xml.rels><?xml version="1.0" encoding="UTF-8" standalone="yes"?><Relationships xmlns="http://schemas.openxmlformats.org/package/2006/relationships"><Relationship Id="rId6" Type="http://schemas.openxmlformats.org/officeDocument/2006/relationships/image" Target="media/image52.svg" /><Relationship Id="rId1" Type="http://schemas.openxmlformats.org/officeDocument/2006/relationships/image" Target="media/image49.jpg" /><Relationship Id="rId2" Type="http://schemas.openxmlformats.org/officeDocument/2006/relationships/image" Target="media/image50.jpg" /><Relationship Id="rId3" Type="http://schemas.openxmlformats.org/officeDocument/2006/relationships/image" Target="media/image15.png" /><Relationship Id="rId0" Type="http://schemas.openxmlformats.org/officeDocument/2006/relationships/slideLayout" Target="../slideLayouts/slideLayout4.xml" /><Relationship Id="rId4" Type="http://schemas.openxmlformats.org/officeDocument/2006/relationships/image" Target="media/image16.svg" /><Relationship Id="rId5" Type="http://schemas.openxmlformats.org/officeDocument/2006/relationships/image" Target="media/image51.png" /></Relationships>
</file>

<file path=ppt/slides/_rels/slide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charts/_rels/chart1.xml.rels><?xml version="1.0" encoding="UTF-8" standalone="yes"?><Relationships xmlns="http://schemas.openxmlformats.org/package/2006/relationships"><Relationship Id="rId1" Type="http://schemas.microsoft.com/office/2011/relationships/chartStyle" Target="style1.xml" /><Relationship Id="rId0" Type="http://schemas.microsoft.com/office/2011/relationships/chartColorStyle" Target="colors1.xml" /></Relationships>
</file>

<file path=ppt/slides/charts/chart1.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barChart>
        <c:barDir val="col"/>
        <c:grouping val="clustered"/>
        <c:varyColors val="false"/>
        <c:ser>
          <c:idx val="1"/>
          <c:order val="0"/>
          <c:tx>
            <c:strRef>
              <c:f>sheet</c:f>
              <c:strCache>
                <c:ptCount val="1"/>
                <c:pt idx="0">
                  <c:v>系列 2</c:v>
                </c:pt>
              </c:strCache>
            </c:strRef>
          </c:tx>
          <c:spPr>
            <a:solidFill>
              <a:srgbClr val="FABC7F"/>
            </a:solidFill>
            <a:ln>
              <a:noFill/>
            </a:ln>
            <a:effectLst/>
          </c:spPr>
          <c:invertIfNegative val="false"/>
          <c:dLbls>
            <c:delete val="true"/>
          </c:dLbls>
          <c:cat>
            <c:strRef>
              <c:strCache>
                <c:ptCount val="4"/>
                <c:pt idx="0">
                  <c:v>类别1</c:v>
                </c:pt>
                <c:pt idx="1">
                  <c:v>类别2</c:v>
                </c:pt>
                <c:pt idx="2">
                  <c:v>类别3</c:v>
                </c:pt>
                <c:pt idx="3">
                  <c:v>类别4</c:v>
                </c:pt>
              </c:strCache>
            </c:strRef>
          </c:cat>
          <c:val>
            <c:numRef>
              <c:numCache>
                <c:formatCode>General</c:formatCode>
                <c:ptCount val="4"/>
                <c:pt idx="0">
                  <c:v>2.4</c:v>
                </c:pt>
                <c:pt idx="1">
                  <c:v>4.4</c:v>
                </c:pt>
                <c:pt idx="2">
                  <c:v>1.8</c:v>
                </c:pt>
                <c:pt idx="3">
                  <c:v>2.8</c:v>
                </c:pt>
              </c:numCache>
            </c:numRef>
          </c:val>
        </c:ser>
        <c:ser>
          <c:idx val="2"/>
          <c:order val="1"/>
          <c:tx>
            <c:strRef>
              <c:f>sheet</c:f>
              <c:strCache>
                <c:ptCount val="1"/>
                <c:pt idx="0">
                  <c:v>系列 3</c:v>
                </c:pt>
              </c:strCache>
            </c:strRef>
          </c:tx>
          <c:spPr>
            <a:solidFill>
              <a:srgbClr val="033E7C"/>
            </a:solidFill>
            <a:ln>
              <a:noFill/>
            </a:ln>
            <a:effectLst/>
          </c:spPr>
          <c:invertIfNegative val="false"/>
          <c:dLbls>
            <c:delete val="true"/>
          </c:dLbls>
          <c:cat>
            <c:strRef>
              <c:strCache>
                <c:ptCount val="4"/>
                <c:pt idx="0">
                  <c:v>类别1</c:v>
                </c:pt>
                <c:pt idx="1">
                  <c:v>类别2</c:v>
                </c:pt>
                <c:pt idx="2">
                  <c:v>类别3</c:v>
                </c:pt>
                <c:pt idx="3">
                  <c:v>类别4</c:v>
                </c:pt>
              </c:strCache>
            </c:strRef>
          </c:cat>
          <c:val>
            <c:numRef>
              <c:numCache>
                <c:formatCode>General</c:formatCode>
                <c:ptCount val="4"/>
                <c:pt idx="0">
                  <c:v>2</c:v>
                </c:pt>
                <c:pt idx="1">
                  <c:v>2</c:v>
                </c:pt>
                <c:pt idx="2">
                  <c:v>3</c:v>
                </c:pt>
                <c:pt idx="3">
                  <c:v>5</c:v>
                </c:pt>
              </c:numCache>
            </c:numRef>
          </c:val>
        </c:ser>
        <c:dLbls>
          <c:showLegendKey val="false"/>
          <c:showVal val="false"/>
          <c:showCatName val="false"/>
          <c:showSerName val="false"/>
          <c:showPercent val="false"/>
          <c:showBubbleSize val="false"/>
        </c:dLbls>
        <c:gapWidth val="168"/>
        <c:overlap val="0"/>
        <c:axId val="289575659"/>
        <c:axId val="737263389"/>
      </c:barChart>
      <c:catAx>
        <c:axId val="289575659"/>
        <c:scaling>
          <c:orientation val="minMax"/>
        </c:scaling>
        <c:delete val="false"/>
        <c:axPos val="b"/>
        <c:majorTickMark val="none"/>
        <c:minorTickMark val="none"/>
        <c:tickLblPos val="nextTo"/>
        <c:spPr>
          <a:noFill/>
          <a:ln w="9525" cap="flat" cmpd="sng" algn="ctr">
            <a:noFill/>
            <a:round/>
          </a:ln>
          <a:effectLst/>
        </c:spPr>
        <c:txPr>
          <a:bodyPr rot="-60000000" spcFirstLastPara="false" vertOverflow="ellipsis" vert="horz" wrap="square" anchor="ctr" anchorCtr="true"/>
          <a:lstStyle/>
          <a:p>
            <a:pPr>
              <a:defRPr lang="zh-CN" sz="900" b="false" i="false" u="none" strike="noStrike" kern="1200" baseline="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crossAx val="737263389"/>
        <c:crosses val="autoZero"/>
        <c:auto/>
        <c:lblAlgn val="ctr"/>
        <c:lblOffset val="100"/>
        <c:noMultiLvlLbl val="false"/>
      </c:catAx>
      <c:valAx>
        <c:axId val="737263389"/>
        <c:scaling>
          <c:orientation val="minMax"/>
        </c:scaling>
        <c:delete val="false"/>
        <c:axPos val="l"/>
        <c:majorGridlines>
          <c:spPr>
            <a:ln w="9525" cap="flat" cmpd="sng" algn="ctr">
              <a:solidFill>
                <a:srgbClr val="CDE6FE">
                  <a:alpha val="39000"/>
                </a:srgbClr>
              </a:solidFill>
              <a:round/>
            </a:ln>
            <a:effectLst/>
          </c:spPr>
        </c:majorGridlines>
        <c:numFmt formatCode="General" sourceLinked="true"/>
        <c:majorTickMark val="none"/>
        <c:minorTickMark val="none"/>
        <c:tickLblPos val="nextTo"/>
        <c:spPr>
          <a:noFill/>
          <a:ln>
            <a:noFill/>
          </a:ln>
          <a:effectLst/>
        </c:spPr>
        <c:txPr>
          <a:bodyPr rot="-60000000" spcFirstLastPara="false" vertOverflow="ellipsis" vert="horz" wrap="square" anchor="ctr" anchorCtr="true"/>
          <a:lstStyle/>
          <a:p>
            <a:pPr>
              <a:defRPr lang="zh-CN" sz="900" b="false" i="false" u="none" strike="noStrike" kern="1200" baseline="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crossAx val="289575659"/>
        <c:crosses val="autoZero"/>
        <c:crossBetween val="between"/>
      </c:valAx>
      <c:spPr>
        <a:noFill/>
        <a:ln>
          <a:noFill/>
        </a:ln>
        <a:effectLst/>
      </c:spPr>
    </c:plotArea>
    <c:legend>
      <c:legendPos val="b"/>
      <c:legendEntry>
        <c:idx val="0"/>
        <c:txPr>
          <a:bodyPr rot="0" spcFirstLastPara="false" vertOverflow="ellipsis" vert="horz" wrap="square" anchor="ctr" anchorCtr="true"/>
          <a:lstStyle/>
          <a:p>
            <a:pPr>
              <a:defRPr lang="zh-CN" sz="900" b="false" i="false" u="none" strike="noStrike" kern="1200" baseline="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legendEntry>
      <c:legendEntry>
        <c:idx val="1"/>
        <c:txPr>
          <a:bodyPr rot="0" spcFirstLastPara="false" vertOverflow="ellipsis" vert="horz" wrap="square" anchor="ctr" anchorCtr="true"/>
          <a:lstStyle/>
          <a:p>
            <a:pPr>
              <a:defRPr lang="zh-CN" sz="900" b="false" i="false" u="none" strike="noStrike" kern="1200" baseline="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legendEntry>
      <c:layout/>
      <c:overlay val="false"/>
      <c:spPr>
        <a:noFill/>
        <a:ln>
          <a:noFill/>
        </a:ln>
        <a:effectLst/>
      </c:spPr>
      <c:txPr>
        <a:bodyPr rot="0" spcFirstLastPara="false" vertOverflow="ellipsis" vert="horz" wrap="square" anchor="ctr" anchorCtr="true"/>
        <a:lstStyle/>
        <a:p>
          <a:pPr>
            <a:defRPr lang="zh-CN" sz="900" b="false" i="false" u="none" strike="noStrike" kern="1200" baseline="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legend>
    <c:plotVisOnly/>
    <c:dispBlanksAs val="gap"/>
    <c:showDLblsOverMax val="false"/>
    <c:extLst>
      <c:ext uri="{0b15fc19-7d7d-44ad-8c2d-2c3a37ce22c3}"/>
    </c:extLst>
  </c:chart>
  <c:spPr>
    <a:noFill/>
    <a:ln>
      <a:noFill/>
    </a:ln>
    <a:effectLst/>
  </c:spPr>
  <c:txPr>
    <a:bodyPr/>
    <a:lstStyle/>
    <a:p>
      <a:pPr>
        <a:defRPr lang="zh-CN" sz="900">
          <a:solidFill>
            <a:schemeClr val="tx1">
              <a:lumMod val="85000"/>
              <a:lumOff val="15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p>
  </c:txPr>
</c:chartSpace>
</file>

<file path=ppt/slides/charts/colors1.xml><?xml version="1.0" encoding="utf-8"?>
<cs:colorStyle xmlns:cs="http://schemas.microsoft.com/office/drawing/2012/chartStyle" xmlns:a="http://schemas.openxmlformats.org/drawingml/2006/main" xmlns:mc="http://schemas.openxmlformats.org/markup-compatibility/2006" meth="cycle" id="10" mc:Ignorable="cs">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style1.xml><?xml version="1.0" encoding="utf-8"?>
<cs:chartStyle xmlns:cs="http://schemas.microsoft.com/office/drawing/2012/chartStyle" xmlns:a="http://schemas.openxmlformats.org/drawingml/2006/main" xmlns:mc="http://schemas.openxmlformats.org/markup-compatibility/2006" id="216" mc:Ignorable="cs">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s/slide1.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 name=""/>
        <p:cNvGrpSpPr/>
        <p:nvPr/>
      </p:nvGrpSpPr>
      <p:grpSpPr>
        <a:xfrm>
          <a:off x="0" y="0"/>
          <a:ext cx="0" cy="0"/>
          <a:chOff x="0" y="0"/>
          <a:chExt cx="0" cy="0"/>
        </a:xfrm>
      </p:grpSpPr>
      <p:grpSp>
        <p:nvGrpSpPr>
          <p:cNvPr id="2" name="组合 17"/>
          <p:cNvGrpSpPr/>
          <p:nvPr/>
        </p:nvGrpSpPr>
        <p:grpSpPr>
          <a:xfrm>
            <a:off x="560705" y="3085465"/>
            <a:ext cx="11064875" cy="655320"/>
            <a:chOff x="883" y="4859"/>
            <a:chExt cx="17425" cy="1032"/>
          </a:xfrm>
        </p:grpSpPr>
        <p:grpSp>
          <p:nvGrpSpPr>
            <p:cNvPr id="3" name="组合 18"/>
            <p:cNvGrpSpPr/>
            <p:nvPr/>
          </p:nvGrpSpPr>
          <p:grpSpPr>
            <a:xfrm rot="0">
              <a:off x="18170" y="4859"/>
              <a:ext cx="138" cy="1033"/>
              <a:chOff x="17603" y="4507"/>
              <a:chExt cx="112" cy="838"/>
            </a:xfrm>
          </p:grpSpPr>
          <p:sp>
            <p:nvSpPr>
              <p:cNvPr id="4" name="椭圆 20"/>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5" name="椭圆 22"/>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6" name="椭圆 23"/>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 name="椭圆 30"/>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8" name="组合 34"/>
            <p:cNvGrpSpPr/>
            <p:nvPr/>
          </p:nvGrpSpPr>
          <p:grpSpPr>
            <a:xfrm rot="0">
              <a:off x="883" y="4859"/>
              <a:ext cx="138" cy="1033"/>
              <a:chOff x="17603" y="4507"/>
              <a:chExt cx="112" cy="838"/>
            </a:xfrm>
          </p:grpSpPr>
          <p:sp>
            <p:nvSpPr>
              <p:cNvPr id="9" name="椭圆 39"/>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0" name="椭圆 44"/>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1" name="椭圆 45"/>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2" name="椭圆 46"/>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sp>
        <p:nvSpPr>
          <p:cNvPr id="13"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 name="文本框 5"/>
          <p:cNvSpPr txBox="true"/>
          <p:nvPr/>
        </p:nvSpPr>
        <p:spPr>
          <a:xfrm rot="0" flipH="false" flipV="false">
            <a:off x="862648" y="1313180"/>
            <a:ext cx="10515600" cy="3841750"/>
          </a:xfrm>
          <a:prstGeom prst="rect">
            <a:avLst/>
          </a:prstGeom>
          <a:noFill/>
        </p:spPr>
        <p:txBody>
          <a:bodyPr wrap="square" rtlCol="false" anchor="t">
            <a:spAutoFit/>
          </a:bodyPr>
          <a:p>
            <a:pPr marL="0" lvl="0" indent="0" algn="ctr" defTabSz="914400">
              <a:lnSpc>
                <a:spcPts val="8000"/>
              </a:lnSpc>
              <a:spcAft>
                <a:spcPts val="500"/>
              </a:spcAft>
              <a:defRPr sz="1800">
                <a:solidFill>
                  <a:schemeClr val="tx1">
                    <a:alpha val="100000"/>
                  </a:schemeClr>
                </a:solidFill>
                <a:latin typeface="Arial"/>
                <a:ea typeface="仓耳渔阳体 W02"/>
                <a:cs typeface="+mn-cs"/>
              </a:defRPr>
            </a:pPr>
            <a:r>
              <a:rPr lang="zh-CN" sz="4800">
                <a:ln>
                  <a:solidFill>
                    <a:srgbClr val="033E7C">
                      <a:alpha val="100000"/>
                    </a:srgbClr>
                  </a:solidFill>
                </a:ln>
                <a:solidFill>
                  <a:schemeClr val="accent2">
                    <a:alpha val="100000"/>
                  </a:schemeClr>
                </a:solidFill>
                <a:effectLst/>
                <a:latin typeface="思源黑体 CN Heavy"/>
                <a:ea typeface="思源黑体 CN Heavy"/>
                <a:cs typeface="+mn-cs"/>
              </a:rPr>
              <a:t>大数据应用开发赛项</a:t>
            </a:r>
            <a:endParaRPr sz="1800">
              <a:solidFill>
                <a:schemeClr val="tx1">
                  <a:alpha val="100000"/>
                </a:schemeClr>
              </a:solidFill>
              <a:latin typeface="Arial"/>
              <a:ea typeface="仓耳渔阳体 W02"/>
              <a:cs typeface="+mn-cs"/>
            </a:endParaRPr>
          </a:p>
          <a:p>
            <a:pPr marL="0" lvl="0" indent="0" algn="ctr" defTabSz="914400">
              <a:lnSpc>
                <a:spcPct val="107000"/>
              </a:lnSpc>
              <a:spcAft>
                <a:spcPts val="500"/>
              </a:spcAft>
              <a:defRPr sz="1800">
                <a:solidFill>
                  <a:schemeClr val="tx1">
                    <a:alpha val="100000"/>
                  </a:schemeClr>
                </a:solidFill>
                <a:latin typeface="Arial"/>
                <a:ea typeface="仓耳渔阳体 W02"/>
                <a:cs typeface="+mn-cs"/>
              </a:defRPr>
            </a:pPr>
            <a:r>
              <a:rPr lang="zh-CN" sz="8000" b="false" i="false" u="none" strike="noStrike">
                <a:solidFill>
                  <a:schemeClr val="tx1">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rPr>
              <a:t>AI</a:t>
            </a:r>
            <a:r>
              <a:rPr lang="zh-CN" sz="8000" b="false" i="false" u="none" strike="noStrike">
                <a:solidFill>
                  <a:schemeClr val="tx1">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rPr>
              <a:t>赋能大数据的多模型</a:t>
            </a:r>
            <a:endParaRPr/>
          </a:p>
          <a:p>
            <a:pPr marL="0" lvl="0" algn="ctr" defTabSz="914400">
              <a:lnSpc>
                <a:spcPct val="107000"/>
              </a:lnSpc>
              <a:defRPr sz="1800">
                <a:solidFill>
                  <a:schemeClr val="tx1">
                    <a:alpha val="100000"/>
                  </a:schemeClr>
                </a:solidFill>
                <a:latin typeface="Arial"/>
                <a:ea typeface="仓耳渔阳体 W02"/>
                <a:cs typeface="+mn-cs"/>
              </a:defRPr>
            </a:pPr>
            <a:r>
              <a:rPr lang="zh-CN" sz="8000" b="false" i="false" u="none" strike="noStrike">
                <a:solidFill>
                  <a:schemeClr val="tx1">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rPr>
              <a:t>交通情况预测系统</a:t>
            </a:r>
            <a:endParaRPr sz="1800">
              <a:solidFill>
                <a:schemeClr val="tx1">
                  <a:alpha val="100000"/>
                </a:schemeClr>
              </a:solidFill>
              <a:latin typeface="Arial"/>
              <a:ea typeface="黑体"/>
              <a:cs typeface="+mn-cs"/>
            </a:endParaRPr>
          </a:p>
        </p:txBody>
      </p:sp>
      <p:sp>
        <p:nvSpPr>
          <p:cNvPr id="15" name="任意多边形 36"/>
          <p:cNvSpPr/>
          <p:nvPr/>
        </p:nvSpPr>
        <p:spPr>
          <a:xfrm>
            <a:off x="0" y="5500370"/>
            <a:ext cx="12192000" cy="864870"/>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6" name="任意多边形 57"/>
          <p:cNvSpPr/>
          <p:nvPr/>
        </p:nvSpPr>
        <p:spPr>
          <a:xfrm>
            <a:off x="0" y="5662930"/>
            <a:ext cx="12192000" cy="1263015"/>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chemeClr val="accent1">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17" name="文本框 10"/>
          <p:cNvSpPr txBox="true"/>
          <p:nvPr/>
        </p:nvSpPr>
        <p:spPr>
          <a:xfrm rot="0" flipH="false" flipV="false">
            <a:off x="462915" y="398780"/>
            <a:ext cx="2781300" cy="641350"/>
          </a:xfrm>
          <a:prstGeom prst="rect">
            <a:avLst/>
          </a:prstGeom>
          <a:noFill/>
        </p:spPr>
        <p:txBody>
          <a:bodyPr wrap="square" rtlCol="false">
            <a:spAutoFit/>
          </a:bodyPr>
          <a:p>
            <a:pPr/>
            <a:r>
              <a:rPr lang="en-US" sz="3600">
                <a:solidFill>
                  <a:schemeClr val="accent1">
                    <a:lumMod val="50000"/>
                    <a:alpha val="100000"/>
                  </a:schemeClr>
                </a:solidFill>
                <a:latin typeface="思源黑体 CN Bold"/>
                <a:ea typeface="思源黑体 CN Bold"/>
                <a:cs typeface="思源黑体 CN Bold"/>
              </a:rPr>
              <a:t>2025</a:t>
            </a:r>
            <a:endParaRPr/>
          </a:p>
        </p:txBody>
      </p:sp>
      <p:grpSp>
        <p:nvGrpSpPr>
          <p:cNvPr id="18" name="组合 11"/>
          <p:cNvGrpSpPr/>
          <p:nvPr/>
        </p:nvGrpSpPr>
        <p:grpSpPr>
          <a:xfrm rot="0">
            <a:off x="11373485" y="719455"/>
            <a:ext cx="234950" cy="121920"/>
            <a:chOff x="17935" y="1176"/>
            <a:chExt cx="412" cy="294"/>
          </a:xfrm>
        </p:grpSpPr>
        <p:cxnSp>
          <p:nvCxnSpPr>
            <p:cNvPr id="19"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22" name=""/>
        <p:cNvGrpSpPr/>
        <p:nvPr/>
      </p:nvGrpSpPr>
      <p:grpSpPr>
        <a:xfrm>
          <a:off x="0" y="0"/>
          <a:ext cx="0" cy="0"/>
          <a:chOff x="0" y="0"/>
          <a:chExt cx="0" cy="0"/>
        </a:xfrm>
      </p:grpSpPr>
      <p:grpSp>
        <p:nvGrpSpPr>
          <p:cNvPr id="23" name="组合 17"/>
          <p:cNvGrpSpPr/>
          <p:nvPr/>
        </p:nvGrpSpPr>
        <p:grpSpPr>
          <a:xfrm rot="0">
            <a:off x="11537950" y="3085465"/>
            <a:ext cx="87630" cy="655955"/>
            <a:chOff x="17603" y="4507"/>
            <a:chExt cx="112" cy="838"/>
          </a:xfrm>
        </p:grpSpPr>
        <p:sp>
          <p:nvSpPr>
            <p:cNvPr id="24" name="椭圆 1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5" name="椭圆 19"/>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6" name="椭圆 20"/>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7" name="椭圆 22"/>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28" name="组合 23"/>
          <p:cNvGrpSpPr/>
          <p:nvPr/>
        </p:nvGrpSpPr>
        <p:grpSpPr>
          <a:xfrm rot="0">
            <a:off x="560705" y="3085465"/>
            <a:ext cx="87630" cy="655955"/>
            <a:chOff x="17603" y="4507"/>
            <a:chExt cx="112" cy="838"/>
          </a:xfrm>
        </p:grpSpPr>
        <p:sp>
          <p:nvSpPr>
            <p:cNvPr id="29" name="椭圆 2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0" name="椭圆 30"/>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1" name="椭圆 32"/>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 name="椭圆 33"/>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33"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4" name="文本框 5"/>
          <p:cNvSpPr txBox="true"/>
          <p:nvPr/>
        </p:nvSpPr>
        <p:spPr>
          <a:xfrm>
            <a:off x="2219960" y="2473960"/>
            <a:ext cx="7753350" cy="1098550"/>
          </a:xfrm>
          <a:prstGeom prst="rect">
            <a:avLst/>
          </a:prstGeom>
          <a:noFill/>
        </p:spPr>
        <p:txBody>
          <a:bodyPr wrap="square" rtlCol="false" anchor="t">
            <a:spAutoFit/>
          </a:bodyPr>
          <a:p>
            <a:pPr algn="ctr">
              <a:buClrTx/>
              <a:buSzTx/>
              <a:buFontTx/>
            </a:pPr>
            <a:r>
              <a:rPr lang="zh-CN" sz="66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论文的研究思路</a:t>
            </a:r>
            <a:endParaRPr lang="zh-CN" sz="6600">
              <a:solidFill>
                <a:srgbClr val="033E7C">
                  <a:alpha val="100000"/>
                </a:srgb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endParaRPr>
          </a:p>
        </p:txBody>
      </p:sp>
      <p:sp>
        <p:nvSpPr>
          <p:cNvPr id="35" name="文本框 29"/>
          <p:cNvSpPr txBox="true"/>
          <p:nvPr/>
        </p:nvSpPr>
        <p:spPr>
          <a:xfrm>
            <a:off x="2918460" y="4062095"/>
            <a:ext cx="6356350" cy="508000"/>
          </a:xfrm>
          <a:prstGeom prst="rect">
            <a:avLst/>
          </a:prstGeom>
          <a:noFill/>
        </p:spPr>
        <p:txBody>
          <a:bodyPr wrap="square" rtlCol="false" anchor="t">
            <a:spAutoFit/>
          </a:bodyPr>
          <a:p>
            <a:pPr indent="0" algn="ctr">
              <a:lnSpc>
                <a:spcPct val="150000"/>
              </a:lnSpc>
            </a:pPr>
            <a:r>
              <a:rPr lang="zh-CN" sz="900">
                <a:solidFill>
                  <a:schemeClr val="tx1">
                    <a:lumMod val="75000"/>
                    <a:lumOff val="2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900">
              <a:solidFill>
                <a:schemeClr val="tx1">
                  <a:lumMod val="75000"/>
                  <a:lumOff val="25000"/>
                  <a:alpha val="100000"/>
                </a:schemeClr>
              </a:solidFill>
              <a:latin typeface="仓耳渔阳体 W02"/>
              <a:ea typeface="仓耳渔阳体 W02"/>
              <a:cs typeface="+mn-cs"/>
            </a:endParaRPr>
          </a:p>
        </p:txBody>
      </p:sp>
      <p:sp>
        <p:nvSpPr>
          <p:cNvPr id="36" name="文本框 37"/>
          <p:cNvSpPr txBox="true"/>
          <p:nvPr/>
        </p:nvSpPr>
        <p:spPr>
          <a:xfrm>
            <a:off x="2490470" y="3604260"/>
            <a:ext cx="7213600" cy="279400"/>
          </a:xfrm>
          <a:prstGeom prst="rect">
            <a:avLst/>
          </a:prstGeom>
          <a:noFill/>
        </p:spPr>
        <p:txBody>
          <a:bodyPr wrap="square" rtlCol="false" anchor="t">
            <a:spAutoFit/>
          </a:bodyPr>
          <a:p>
            <a:pPr algn="dist"/>
            <a:r>
              <a:rPr lang="zh-CN" sz="1200">
                <a:solidFill>
                  <a:schemeClr val="accent1">
                    <a:lumMod val="50000"/>
                    <a:alpha val="100000"/>
                  </a:schemeClr>
                </a:solidFill>
                <a:latin typeface="思源黑体 CN Bold"/>
                <a:ea typeface="思源黑体 CN Bold"/>
                <a:cs typeface="+mn-cs"/>
              </a:rPr>
              <a:t>Research ideas of the paper</a:t>
            </a:r>
            <a:endParaRPr lang="zh-CN" sz="1200">
              <a:solidFill>
                <a:srgbClr val="033E7C">
                  <a:alpha val="100000"/>
                </a:srgbClr>
              </a:solidFill>
              <a:latin typeface="思源黑体 CN Bold"/>
              <a:ea typeface="思源黑体 CN Bold"/>
              <a:cs typeface="+mn-cs"/>
            </a:endParaRPr>
          </a:p>
        </p:txBody>
      </p:sp>
      <p:sp>
        <p:nvSpPr>
          <p:cNvPr id="37" name="文本框 2"/>
          <p:cNvSpPr txBox="true"/>
          <p:nvPr/>
        </p:nvSpPr>
        <p:spPr>
          <a:xfrm>
            <a:off x="5135880" y="1233805"/>
            <a:ext cx="1924050" cy="1308100"/>
          </a:xfrm>
          <a:prstGeom prst="rect">
            <a:avLst/>
          </a:prstGeom>
          <a:noFill/>
        </p:spPr>
        <p:txBody>
          <a:bodyPr wrap="square" rtlCol="false" anchor="t">
            <a:spAutoFit/>
          </a:bodyPr>
          <a:p>
            <a:pPr lvl="0" algn="ctr">
              <a:buClrTx/>
              <a:buSzTx/>
              <a:buFontTx/>
            </a:pPr>
            <a:r>
              <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rPr>
              <a:t>02</a:t>
            </a:r>
            <a:endPar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endParaRPr>
          </a:p>
        </p:txBody>
      </p:sp>
      <p:grpSp>
        <p:nvGrpSpPr>
          <p:cNvPr id="38" name="组合 3"/>
          <p:cNvGrpSpPr/>
          <p:nvPr/>
        </p:nvGrpSpPr>
        <p:grpSpPr>
          <a:xfrm>
            <a:off x="5168900" y="2015709"/>
            <a:ext cx="1854753" cy="311150"/>
            <a:chOff x="6066" y="6483"/>
            <a:chExt cx="3349" cy="713"/>
          </a:xfrm>
        </p:grpSpPr>
        <p:sp>
          <p:nvSpPr>
            <p:cNvPr id="39" name="圆角矩形 21"/>
            <p:cNvSpPr/>
            <p:nvPr/>
          </p:nvSpPr>
          <p:spPr>
            <a:xfrm>
              <a:off x="6066" y="6500"/>
              <a:ext cx="3350" cy="66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40" name="文本框 31"/>
            <p:cNvSpPr txBox="true"/>
            <p:nvPr/>
          </p:nvSpPr>
          <p:spPr>
            <a:xfrm>
              <a:off x="6334" y="6483"/>
              <a:ext cx="2879" cy="713"/>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第</a:t>
              </a:r>
              <a:r>
                <a:rPr lang="zh-CN" sz="1400">
                  <a:solidFill>
                    <a:schemeClr val="bg1">
                      <a:alpha val="100000"/>
                    </a:schemeClr>
                  </a:solidFill>
                  <a:latin typeface="思源黑体 CN Bold"/>
                  <a:ea typeface="思源黑体 CN Bold"/>
                  <a:cs typeface="+mn-cs"/>
                </a:rPr>
                <a:t>二部分</a:t>
              </a:r>
              <a:endParaRPr lang="zh-CN" sz="1400">
                <a:solidFill>
                  <a:schemeClr val="bg1">
                    <a:alpha val="100000"/>
                  </a:schemeClr>
                </a:solidFill>
                <a:latin typeface="思源黑体 CN Bold"/>
                <a:ea typeface="思源黑体 CN Bold"/>
                <a:cs typeface="+mn-cs"/>
              </a:endParaRPr>
            </a:p>
          </p:txBody>
        </p:sp>
      </p:grpSp>
      <p:grpSp>
        <p:nvGrpSpPr>
          <p:cNvPr id="41" name="组合 60"/>
          <p:cNvGrpSpPr/>
          <p:nvPr/>
        </p:nvGrpSpPr>
        <p:grpSpPr>
          <a:xfrm rot="0">
            <a:off x="0" y="5510530"/>
            <a:ext cx="12192000" cy="1415415"/>
            <a:chOff x="0" y="8917"/>
            <a:chExt cx="19200" cy="1990"/>
          </a:xfrm>
        </p:grpSpPr>
        <p:sp>
          <p:nvSpPr>
            <p:cNvPr id="42" name="任意多边形 6"/>
            <p:cNvSpPr/>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43" name="任意多边形 7"/>
            <p:cNvSpPr/>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sp>
        <p:nvSpPr>
          <p:cNvPr id="44" name="文本框 1"/>
          <p:cNvSpPr txBox="true"/>
          <p:nvPr/>
        </p:nvSpPr>
        <p:spPr>
          <a:xfrm>
            <a:off x="467995" y="626745"/>
            <a:ext cx="2781300" cy="311150"/>
          </a:xfrm>
          <a:prstGeom prst="rect">
            <a:avLst/>
          </a:prstGeom>
          <a:noFill/>
        </p:spPr>
        <p:txBody>
          <a:bodyPr wrap="square" rtlCol="false">
            <a:spAutoFit/>
          </a:bodyPr>
          <a:p>
            <a:pPr/>
            <a:r>
              <a:rPr lang="en-US" sz="1400">
                <a:solidFill>
                  <a:schemeClr val="accent1">
                    <a:lumMod val="50000"/>
                    <a:alpha val="100000"/>
                  </a:schemeClr>
                </a:solidFill>
                <a:latin typeface="思源黑体 CN Bold"/>
                <a:ea typeface="思源黑体 CN Bold"/>
                <a:cs typeface="思源黑体 CN Bold"/>
              </a:rPr>
              <a:t>your logo   //   </a:t>
            </a:r>
            <a:r>
              <a:rPr lang="zh-CN" sz="1400">
                <a:solidFill>
                  <a:schemeClr val="accent1">
                    <a:lumMod val="50000"/>
                    <a:alpha val="100000"/>
                  </a:schemeClr>
                </a:solidFill>
                <a:latin typeface="思源黑体 CN Bold"/>
                <a:ea typeface="思源黑体 CN Bold"/>
                <a:cs typeface="思源黑体 CN Bold"/>
              </a:rPr>
              <a:t>稻壳学院</a:t>
            </a:r>
            <a:endParaRPr lang="zh-CN" sz="1400">
              <a:solidFill>
                <a:srgbClr val="033E7C">
                  <a:alpha val="100000"/>
                </a:srgbClr>
              </a:solidFill>
              <a:latin typeface="思源黑体 CN Bold"/>
              <a:ea typeface="思源黑体 CN Bold"/>
              <a:cs typeface="思源黑体 CN Bold"/>
            </a:endParaRPr>
          </a:p>
        </p:txBody>
      </p:sp>
      <p:grpSp>
        <p:nvGrpSpPr>
          <p:cNvPr id="45" name="组合 11"/>
          <p:cNvGrpSpPr/>
          <p:nvPr/>
        </p:nvGrpSpPr>
        <p:grpSpPr>
          <a:xfrm rot="0">
            <a:off x="11373485" y="719455"/>
            <a:ext cx="234950" cy="121920"/>
            <a:chOff x="17935" y="1176"/>
            <a:chExt cx="412" cy="294"/>
          </a:xfrm>
        </p:grpSpPr>
        <p:cxnSp>
          <p:nvCxnSpPr>
            <p:cNvPr id="46"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49" name="文本框 34"/>
          <p:cNvSpPr txBox="true"/>
          <p:nvPr/>
        </p:nvSpPr>
        <p:spPr>
          <a:xfrm>
            <a:off x="5625465" y="4905375"/>
            <a:ext cx="946150" cy="279400"/>
          </a:xfrm>
          <a:prstGeom prst="rect">
            <a:avLst/>
          </a:prstGeom>
          <a:noFill/>
        </p:spPr>
        <p:txBody>
          <a:bodyPr wrap="square" rtlCol="false">
            <a:spAutoFit/>
          </a:bodyPr>
          <a:p>
            <a:pPr algn="dist"/>
            <a:r>
              <a:rPr lang="en-US" sz="1200">
                <a:solidFill>
                  <a:schemeClr val="accent1">
                    <a:lumMod val="50000"/>
                    <a:alpha val="100000"/>
                  </a:schemeClr>
                </a:solidFill>
                <a:latin typeface="思源黑体 CN Bold"/>
                <a:ea typeface="思源黑体 CN Bold"/>
                <a:cs typeface="+mn-cs"/>
              </a:rPr>
              <a:t>02  /  04</a:t>
            </a:r>
            <a:endParaRPr lang="en-US" sz="1200">
              <a:solidFill>
                <a:srgbClr val="033E7C">
                  <a:alpha val="100000"/>
                </a:srgbClr>
              </a:solidFill>
              <a:latin typeface="思源黑体 CN Bold"/>
              <a:ea typeface="思源黑体 CN Bold"/>
              <a:cs typeface="+mn-cs"/>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50" name=""/>
        <p:cNvGrpSpPr/>
        <p:nvPr/>
      </p:nvGrpSpPr>
      <p:grpSpPr>
        <a:xfrm>
          <a:off x="0" y="0"/>
          <a:ext cx="0" cy="0"/>
          <a:chOff x="0" y="0"/>
          <a:chExt cx="0" cy="0"/>
        </a:xfrm>
      </p:grpSpPr>
      <p:pic>
        <p:nvPicPr>
          <p:cNvPr id="51" name="http://photo-static-api.fotomore.com/creative/vcg/veer/400/new/VCG41N531480994.jpg?uid=386&amp;timestamp=1685070879&amp;sign=638fe59e20d56783b78d4e80af2eb419" descr="templates\picture_hover\&amp;pky260_sjzg_VCG41N531480994&amp;"/>
          <p:cNvPicPr>
            <a:picLocks noChangeAspect="true"/>
          </p:cNvPicPr>
          <p:nvPr/>
        </p:nvPicPr>
        <p:blipFill>
          <a:blip r:embed="rId1"/>
          <a:srcRect l="26384" t="1927" r="30922" b="4728"/>
          <a:stretch>
            <a:fillRect/>
          </a:stretch>
        </p:blipFill>
        <p:spPr>
          <a:xfrm>
            <a:off x="7502167" y="0"/>
            <a:ext cx="4714875" cy="68580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p:spPr>
      </p:pic>
      <p:grpSp>
        <p:nvGrpSpPr>
          <p:cNvPr id="52" name="组合 2"/>
          <p:cNvGrpSpPr/>
          <p:nvPr/>
        </p:nvGrpSpPr>
        <p:grpSpPr>
          <a:xfrm>
            <a:off x="462280" y="415290"/>
            <a:ext cx="3580765" cy="647700"/>
            <a:chOff x="728" y="654"/>
            <a:chExt cx="5639" cy="1020"/>
          </a:xfrm>
        </p:grpSpPr>
        <p:sp>
          <p:nvSpPr>
            <p:cNvPr id="53"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54"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论文的研究思路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55"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02</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grpSp>
        <p:nvGrpSpPr>
          <p:cNvPr id="56" name="组合 42"/>
          <p:cNvGrpSpPr/>
          <p:nvPr/>
        </p:nvGrpSpPr>
        <p:grpSpPr>
          <a:xfrm>
            <a:off x="553720" y="1665605"/>
            <a:ext cx="3666807" cy="527050"/>
            <a:chOff x="856" y="6710"/>
            <a:chExt cx="5774" cy="830"/>
          </a:xfrm>
        </p:grpSpPr>
        <p:sp>
          <p:nvSpPr>
            <p:cNvPr id="57" name="矩形 19"/>
            <p:cNvSpPr/>
            <p:nvPr/>
          </p:nvSpPr>
          <p:spPr>
            <a:xfrm rot="16200000" flipH="true">
              <a:off x="3638" y="4541"/>
              <a:ext cx="211" cy="5774"/>
            </a:xfrm>
            <a:prstGeom prst="rect">
              <a:avLst/>
            </a:prstGeom>
            <a:gradFill>
              <a:gsLst>
                <a:gs pos="0">
                  <a:schemeClr val="accent1">
                    <a:lumMod val="40000"/>
                    <a:lumOff val="60000"/>
                    <a:alpha val="100000"/>
                  </a:schemeClr>
                </a:gs>
                <a:gs pos="79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58" name="文本框 14"/>
            <p:cNvSpPr txBox="true"/>
            <p:nvPr/>
          </p:nvSpPr>
          <p:spPr>
            <a:xfrm>
              <a:off x="856" y="6710"/>
              <a:ext cx="5500" cy="830"/>
            </a:xfrm>
            <a:prstGeom prst="rect">
              <a:avLst/>
            </a:prstGeom>
            <a:noFill/>
          </p:spPr>
          <p:txBody>
            <a:bodyPr wrap="square" rtlCol="false" anchor="t">
              <a:spAutoFit/>
            </a:bodyPr>
            <a:p>
              <a:pPr algn="l">
                <a:buClrTx/>
                <a:buSzTx/>
                <a:buFontTx/>
              </a:pPr>
              <a:r>
                <a:rPr lang="zh-CN" sz="2800">
                  <a:solidFill>
                    <a:schemeClr val="tx1">
                      <a:lumMod val="85000"/>
                      <a:lumOff val="15000"/>
                      <a:alpha val="100000"/>
                    </a:schemeClr>
                  </a:solidFill>
                  <a:effectLst/>
                  <a:latin typeface="思源黑体 CN Heavy"/>
                  <a:ea typeface="思源黑体 CN Heavy"/>
                  <a:cs typeface="+mn-cs"/>
                  <a:sym typeface="仓耳渔阳体 W02"/>
                </a:rPr>
                <a:t>论文的研究思路</a:t>
              </a:r>
              <a:endParaRPr lang="zh-CN" sz="2800">
                <a:solidFill>
                  <a:schemeClr val="tx1">
                    <a:lumMod val="85000"/>
                    <a:lumOff val="15000"/>
                    <a:alpha val="100000"/>
                  </a:schemeClr>
                </a:solidFill>
                <a:effectLst/>
                <a:latin typeface="思源黑体 CN Heavy"/>
                <a:ea typeface="思源黑体 CN Heavy"/>
                <a:cs typeface="+mn-cs"/>
                <a:sym typeface="仓耳渔阳体 W02"/>
              </a:endParaRPr>
            </a:p>
          </p:txBody>
        </p:sp>
      </p:grpSp>
      <p:sp>
        <p:nvSpPr>
          <p:cNvPr id="59" name="文本框 15"/>
          <p:cNvSpPr txBox="true"/>
          <p:nvPr/>
        </p:nvSpPr>
        <p:spPr>
          <a:xfrm>
            <a:off x="553720" y="2339340"/>
            <a:ext cx="5886450" cy="10668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您的正文已经简明扼要，字字珠玑，但信息却错综复杂，需要用更多的文字来表述；但请您尽可能提炼思想的精髓，否则容易造成观者的阅读压力，适得其反。</a:t>
            </a:r>
            <a:endParaRPr lang="zh-CN" sz="1000">
              <a:solidFill>
                <a:schemeClr val="tx1">
                  <a:lumMod val="85000"/>
                  <a:lumOff val="15000"/>
                  <a:alpha val="100000"/>
                </a:schemeClr>
              </a:solidFill>
              <a:latin typeface="仓耳渔阳体 W02"/>
              <a:ea typeface="仓耳渔阳体 W02"/>
              <a:cs typeface="+mn-cs"/>
            </a:endParaRPr>
          </a:p>
        </p:txBody>
      </p:sp>
      <p:sp>
        <p:nvSpPr>
          <p:cNvPr id="60" name="圆角矩形 20"/>
          <p:cNvSpPr/>
          <p:nvPr/>
        </p:nvSpPr>
        <p:spPr>
          <a:xfrm>
            <a:off x="559435" y="3830320"/>
            <a:ext cx="2759075" cy="2132330"/>
          </a:xfrm>
          <a:prstGeom prst="roundRect">
            <a:avLst>
              <a:gd name="adj" fmla="val 4181"/>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61" name="文本框 23"/>
          <p:cNvSpPr txBox="true"/>
          <p:nvPr/>
        </p:nvSpPr>
        <p:spPr>
          <a:xfrm>
            <a:off x="771525" y="4993640"/>
            <a:ext cx="2336800" cy="71755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sp>
        <p:nvSpPr>
          <p:cNvPr id="62" name="同侧圆角矩形 41"/>
          <p:cNvSpPr/>
          <p:nvPr/>
        </p:nvSpPr>
        <p:spPr>
          <a:xfrm>
            <a:off x="560705" y="3818890"/>
            <a:ext cx="2757170" cy="590550"/>
          </a:xfrm>
          <a:prstGeom prst="round2SameRect">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63" name="文本框 8"/>
          <p:cNvSpPr txBox="true"/>
          <p:nvPr/>
        </p:nvSpPr>
        <p:spPr>
          <a:xfrm>
            <a:off x="989965" y="4591685"/>
            <a:ext cx="1898650" cy="36830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论文研究思路</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64" name="文本框 9"/>
          <p:cNvSpPr txBox="true"/>
          <p:nvPr/>
        </p:nvSpPr>
        <p:spPr>
          <a:xfrm>
            <a:off x="989965" y="3883660"/>
            <a:ext cx="1898650" cy="463550"/>
          </a:xfrm>
          <a:prstGeom prst="rect">
            <a:avLst/>
          </a:prstGeom>
          <a:noFill/>
        </p:spPr>
        <p:txBody>
          <a:bodyPr wrap="square" rtlCol="false" anchor="t">
            <a:spAutoFit/>
          </a:bodyPr>
          <a:p>
            <a:pPr algn="ctr">
              <a:buClrTx/>
              <a:buSzTx/>
              <a:buFontTx/>
            </a:pPr>
            <a:r>
              <a:rPr lang="en-US" sz="2400">
                <a:solidFill>
                  <a:schemeClr val="bg1">
                    <a:alpha val="100000"/>
                  </a:schemeClr>
                </a:solidFill>
                <a:effectLst/>
                <a:latin typeface="思源黑体 CN Heavy"/>
                <a:ea typeface="思源黑体 CN Heavy"/>
                <a:cs typeface="+mn-cs"/>
                <a:sym typeface="仓耳渔阳体 W02"/>
              </a:rPr>
              <a:t>16800+</a:t>
            </a:r>
            <a:endParaRPr lang="en-US" sz="2400">
              <a:solidFill>
                <a:schemeClr val="bg1">
                  <a:alpha val="100000"/>
                </a:schemeClr>
              </a:solidFill>
              <a:effectLst/>
              <a:latin typeface="思源黑体 CN Heavy"/>
              <a:ea typeface="思源黑体 CN Heavy"/>
              <a:cs typeface="+mn-cs"/>
              <a:sym typeface="仓耳渔阳体 W02"/>
            </a:endParaRPr>
          </a:p>
        </p:txBody>
      </p:sp>
      <p:sp>
        <p:nvSpPr>
          <p:cNvPr id="65" name="圆角矩形 12"/>
          <p:cNvSpPr/>
          <p:nvPr/>
        </p:nvSpPr>
        <p:spPr>
          <a:xfrm>
            <a:off x="3533775" y="3830320"/>
            <a:ext cx="2759075" cy="2132330"/>
          </a:xfrm>
          <a:prstGeom prst="roundRect">
            <a:avLst>
              <a:gd name="adj" fmla="val 4181"/>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66" name="文本框 13"/>
          <p:cNvSpPr txBox="true"/>
          <p:nvPr/>
        </p:nvSpPr>
        <p:spPr>
          <a:xfrm>
            <a:off x="3745865" y="4993640"/>
            <a:ext cx="2336800" cy="71755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sp>
        <p:nvSpPr>
          <p:cNvPr id="67" name="同侧圆角矩形 18"/>
          <p:cNvSpPr/>
          <p:nvPr/>
        </p:nvSpPr>
        <p:spPr>
          <a:xfrm>
            <a:off x="3535045" y="3818890"/>
            <a:ext cx="2757170" cy="590550"/>
          </a:xfrm>
          <a:prstGeom prst="round2SameRect">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68" name="文本框 24"/>
          <p:cNvSpPr txBox="true"/>
          <p:nvPr/>
        </p:nvSpPr>
        <p:spPr>
          <a:xfrm>
            <a:off x="3964305" y="4591685"/>
            <a:ext cx="1898650" cy="36830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论文研究思路</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69" name="文本框 29"/>
          <p:cNvSpPr txBox="true"/>
          <p:nvPr/>
        </p:nvSpPr>
        <p:spPr>
          <a:xfrm>
            <a:off x="3964305" y="3883660"/>
            <a:ext cx="1898650" cy="463550"/>
          </a:xfrm>
          <a:prstGeom prst="rect">
            <a:avLst/>
          </a:prstGeom>
          <a:noFill/>
        </p:spPr>
        <p:txBody>
          <a:bodyPr wrap="square" rtlCol="false" anchor="t">
            <a:spAutoFit/>
          </a:bodyPr>
          <a:p>
            <a:pPr algn="ctr">
              <a:buClrTx/>
              <a:buSzTx/>
              <a:buFontTx/>
            </a:pPr>
            <a:r>
              <a:rPr lang="en-US" sz="2400">
                <a:solidFill>
                  <a:schemeClr val="bg1">
                    <a:alpha val="100000"/>
                  </a:schemeClr>
                </a:solidFill>
                <a:effectLst/>
                <a:latin typeface="思源黑体 CN Heavy"/>
                <a:ea typeface="思源黑体 CN Heavy"/>
                <a:cs typeface="+mn-cs"/>
                <a:sym typeface="仓耳渔阳体 W02"/>
              </a:rPr>
              <a:t>16800+</a:t>
            </a:r>
            <a:endParaRPr lang="en-US" sz="2400">
              <a:solidFill>
                <a:schemeClr val="bg1">
                  <a:alpha val="100000"/>
                </a:schemeClr>
              </a:solidFill>
              <a:effectLst/>
              <a:latin typeface="思源黑体 CN Heavy"/>
              <a:ea typeface="思源黑体 CN Heavy"/>
              <a:cs typeface="+mn-cs"/>
              <a:sym typeface="仓耳渔阳体 W02"/>
            </a:endParaRPr>
          </a:p>
        </p:txBody>
      </p:sp>
      <p:sp>
        <p:nvSpPr>
          <p:cNvPr id="70" name="椭圆 31"/>
          <p:cNvSpPr/>
          <p:nvPr/>
        </p:nvSpPr>
        <p:spPr>
          <a:xfrm>
            <a:off x="7046595" y="2942590"/>
            <a:ext cx="972820" cy="972820"/>
          </a:xfrm>
          <a:prstGeom prst="ellipse">
            <a:avLst/>
          </a:prstGeom>
          <a:gradFill>
            <a:gsLst>
              <a:gs pos="26000">
                <a:schemeClr val="accent4">
                  <a:lumMod val="60000"/>
                  <a:lumOff val="40000"/>
                  <a:alpha val="100000"/>
                </a:schemeClr>
              </a:gs>
              <a:gs pos="64000">
                <a:schemeClr val="accent4">
                  <a:lumMod val="60000"/>
                  <a:lumOff val="40000"/>
                  <a:alpha val="100000"/>
                </a:schemeClr>
              </a:gs>
              <a:gs pos="96000">
                <a:schemeClr val="accent4">
                  <a:lumMod val="20000"/>
                  <a:lumOff val="80000"/>
                  <a:alpha val="100000"/>
                </a:schemeClr>
              </a:gs>
            </a:gsLst>
            <a:lin ang="2700000" scaled="false"/>
          </a:gra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cxnSp>
        <p:nvCxnSpPr>
          <p:cNvPr id="71" name="直接箭头连接符 33"/>
          <p:cNvCxnSpPr/>
          <p:nvPr/>
        </p:nvCxnSpPr>
        <p:spPr>
          <a:xfrm flipH="true">
            <a:off x="7287895" y="3429000"/>
            <a:ext cx="490220"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asvg="http://schemas.microsoft.com/office/drawing/2016/SVG/main" xmlns:p="http://schemas.openxmlformats.org/presentationml/2006/main" xmlns:r="http://schemas.openxmlformats.org/officeDocument/2006/relationships" xmlns:mc="http://schemas.openxmlformats.org/markup-compatibility/2006" mc:Ignorable="asvg">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72" name=""/>
        <p:cNvGrpSpPr/>
        <p:nvPr/>
      </p:nvGrpSpPr>
      <p:grpSpPr>
        <a:xfrm>
          <a:off x="0" y="0"/>
          <a:ext cx="0" cy="0"/>
          <a:chOff x="0" y="0"/>
          <a:chExt cx="0" cy="0"/>
        </a:xfrm>
      </p:grpSpPr>
      <p:grpSp>
        <p:nvGrpSpPr>
          <p:cNvPr id="73" name="组合 2"/>
          <p:cNvGrpSpPr/>
          <p:nvPr/>
        </p:nvGrpSpPr>
        <p:grpSpPr>
          <a:xfrm>
            <a:off x="462280" y="415290"/>
            <a:ext cx="3580765" cy="647700"/>
            <a:chOff x="728" y="654"/>
            <a:chExt cx="5639" cy="1020"/>
          </a:xfrm>
        </p:grpSpPr>
        <p:sp>
          <p:nvSpPr>
            <p:cNvPr id="74"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5"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论文的研究思路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76"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02</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77" name="任意多边形 58"/>
          <p:cNvSpPr/>
          <p:nvPr/>
        </p:nvSpPr>
        <p:spPr>
          <a:xfrm>
            <a:off x="0" y="4321810"/>
            <a:ext cx="12191999" cy="34969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200" h="5507">
                <a:moveTo>
                  <a:pt x="0" y="2185"/>
                </a:moveTo>
                <a:cubicBezTo>
                  <a:pt x="2904" y="785"/>
                  <a:pt x="6160" y="0"/>
                  <a:pt x="9600" y="0"/>
                </a:cubicBezTo>
                <a:cubicBezTo>
                  <a:pt x="13040" y="0"/>
                  <a:pt x="16296" y="785"/>
                  <a:pt x="19200" y="2185"/>
                </a:cubicBezTo>
                <a:lnTo>
                  <a:pt x="19200" y="5507"/>
                </a:lnTo>
                <a:lnTo>
                  <a:pt x="0" y="5507"/>
                </a:lnTo>
                <a:lnTo>
                  <a:pt x="0" y="2185"/>
                </a:lnTo>
                <a:close/>
              </a:path>
            </a:pathLst>
          </a:custGeom>
          <a:noFill/>
          <a:ln>
            <a:gradFill>
              <a:gsLst>
                <a:gs pos="0">
                  <a:srgbClr val="75BCFE"/>
                </a:gs>
                <a:gs pos="64000">
                  <a:srgbClr val="D6EAFE">
                    <a:alpha val="0"/>
                  </a:srgbClr>
                </a:gs>
                <a:gs pos="36000">
                  <a:srgbClr val="D6EAFE">
                    <a:alpha val="0"/>
                  </a:srgbClr>
                </a:gs>
              </a:gsLst>
              <a:lin ang="5400000" scaled="true"/>
            </a:grad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78" name="任意多边形 59"/>
          <p:cNvSpPr/>
          <p:nvPr/>
        </p:nvSpPr>
        <p:spPr>
          <a:xfrm>
            <a:off x="0" y="4478655"/>
            <a:ext cx="12191999" cy="23856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200" h="3758">
                <a:moveTo>
                  <a:pt x="0" y="2185"/>
                </a:moveTo>
                <a:cubicBezTo>
                  <a:pt x="2843" y="762"/>
                  <a:pt x="6479" y="-24"/>
                  <a:pt x="9600" y="0"/>
                </a:cubicBezTo>
                <a:cubicBezTo>
                  <a:pt x="13004" y="-44"/>
                  <a:pt x="16581" y="898"/>
                  <a:pt x="19200" y="2185"/>
                </a:cubicBezTo>
                <a:lnTo>
                  <a:pt x="19200" y="3757"/>
                </a:lnTo>
                <a:lnTo>
                  <a:pt x="0" y="3757"/>
                </a:lnTo>
                <a:lnTo>
                  <a:pt x="0" y="2185"/>
                </a:lnTo>
                <a:close/>
              </a:path>
            </a:pathLst>
          </a:custGeom>
          <a:gradFill>
            <a:gsLst>
              <a:gs pos="0">
                <a:schemeClr val="accent1">
                  <a:lumMod val="40000"/>
                  <a:lumOff val="60000"/>
                  <a:alpha val="100000"/>
                </a:schemeClr>
              </a:gs>
              <a:gs pos="74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nvGrpSpPr>
          <p:cNvPr id="79" name="组合 60"/>
          <p:cNvGrpSpPr/>
          <p:nvPr/>
        </p:nvGrpSpPr>
        <p:grpSpPr>
          <a:xfrm>
            <a:off x="627698" y="3013710"/>
            <a:ext cx="2670810" cy="2009140"/>
            <a:chOff x="1449" y="4566"/>
            <a:chExt cx="4206" cy="3164"/>
          </a:xfrm>
        </p:grpSpPr>
        <p:grpSp>
          <p:nvGrpSpPr>
            <p:cNvPr id="80" name="组合 61"/>
            <p:cNvGrpSpPr/>
            <p:nvPr/>
          </p:nvGrpSpPr>
          <p:grpSpPr>
            <a:xfrm>
              <a:off x="1450" y="4566"/>
              <a:ext cx="4206" cy="1980"/>
              <a:chOff x="1450" y="4566"/>
              <a:chExt cx="4206" cy="1980"/>
            </a:xfrm>
          </p:grpSpPr>
          <p:sp>
            <p:nvSpPr>
              <p:cNvPr id="81" name="文本框 62"/>
              <p:cNvSpPr txBox="true"/>
              <p:nvPr/>
            </p:nvSpPr>
            <p:spPr>
              <a:xfrm>
                <a:off x="1450" y="5258"/>
                <a:ext cx="4206" cy="1288"/>
              </a:xfrm>
              <a:prstGeom prst="rect">
                <a:avLst/>
              </a:prstGeom>
              <a:noFill/>
            </p:spPr>
            <p:txBody>
              <a:bodyPr wrap="square" rtlCol="false" anchor="t">
                <a:noAutofit/>
              </a:bodyPr>
              <a:p>
                <a:pPr indent="0"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grpSp>
            <p:nvGrpSpPr>
              <p:cNvPr id="82" name="组合 63"/>
              <p:cNvGrpSpPr/>
              <p:nvPr/>
            </p:nvGrpSpPr>
            <p:grpSpPr>
              <a:xfrm>
                <a:off x="2227" y="4566"/>
                <a:ext cx="2652" cy="575"/>
                <a:chOff x="2352" y="3038"/>
                <a:chExt cx="2652" cy="555"/>
              </a:xfrm>
            </p:grpSpPr>
            <p:sp>
              <p:nvSpPr>
                <p:cNvPr id="83" name="圆角矩形 64"/>
                <p:cNvSpPr/>
                <p:nvPr/>
              </p:nvSpPr>
              <p:spPr>
                <a:xfrm>
                  <a:off x="2352" y="3038"/>
                  <a:ext cx="2652" cy="55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sp>
              <p:nvSpPr>
                <p:cNvPr id="84" name="文本框 65"/>
                <p:cNvSpPr txBox="true"/>
                <p:nvPr/>
              </p:nvSpPr>
              <p:spPr>
                <a:xfrm>
                  <a:off x="2721" y="3074"/>
                  <a:ext cx="1920" cy="472"/>
                </a:xfrm>
                <a:prstGeom prst="rect">
                  <a:avLst/>
                </a:prstGeom>
                <a:noFill/>
              </p:spPr>
              <p:txBody>
                <a:bodyPr wrap="square" rtlCol="false" anchor="t">
                  <a:spAutoFit/>
                </a:bodyPr>
                <a:p>
                  <a:pPr algn="ctr">
                    <a:buClrTx/>
                    <a:buSzTx/>
                    <a:buFontTx/>
                  </a:pPr>
                  <a:r>
                    <a:rPr lang="zh-CN" sz="1400">
                      <a:solidFill>
                        <a:schemeClr val="tx1">
                          <a:lumMod val="85000"/>
                          <a:lumOff val="15000"/>
                          <a:alpha val="100000"/>
                        </a:schemeClr>
                      </a:solidFill>
                      <a:effectLst/>
                      <a:latin typeface="思源黑体 CN Heavy"/>
                      <a:ea typeface="思源黑体 CN Heavy"/>
                      <a:cs typeface="+mn-cs"/>
                      <a:sym typeface="仓耳渔阳体 W02"/>
                    </a:rPr>
                    <a:t>请添加标题</a:t>
                  </a:r>
                  <a:endParaRPr lang="zh-CN" sz="1400">
                    <a:solidFill>
                      <a:schemeClr val="tx1">
                        <a:lumMod val="85000"/>
                        <a:lumOff val="15000"/>
                        <a:alpha val="100000"/>
                      </a:schemeClr>
                    </a:solidFill>
                    <a:effectLst/>
                    <a:latin typeface="思源黑体 CN Heavy"/>
                    <a:ea typeface="思源黑体 CN Heavy"/>
                    <a:cs typeface="+mn-cs"/>
                    <a:sym typeface="仓耳渔阳体 W02"/>
                  </a:endParaRPr>
                </a:p>
              </p:txBody>
            </p:sp>
          </p:grpSp>
        </p:grpSp>
        <p:cxnSp>
          <p:nvCxnSpPr>
            <p:cNvPr id="85" name="直接连接符 66"/>
            <p:cNvCxnSpPr/>
            <p:nvPr/>
          </p:nvCxnSpPr>
          <p:spPr>
            <a:xfrm flipV="true">
              <a:off x="3553" y="6097"/>
              <a:ext cx="0" cy="1443"/>
            </a:xfrm>
            <a:prstGeom prst="line">
              <a:avLst/>
            </a:prstGeom>
            <a:ln w="15875" cap="rnd">
              <a:gradFill>
                <a:gsLst>
                  <a:gs pos="0">
                    <a:srgbClr val="75BCFE"/>
                  </a:gs>
                  <a:gs pos="100000">
                    <a:srgbClr val="D6EAFE">
                      <a:alpha val="0"/>
                    </a:srgbClr>
                  </a:gs>
                </a:gsLst>
                <a:lin ang="5400000" scaled="true"/>
              </a:gradFill>
              <a:round/>
            </a:ln>
          </p:spPr>
          <p:style>
            <a:lnRef idx="1">
              <a:schemeClr val="accent1"/>
            </a:lnRef>
            <a:fillRef idx="0">
              <a:schemeClr val="accent1"/>
            </a:fillRef>
            <a:effectRef idx="0">
              <a:schemeClr val="accent1"/>
            </a:effectRef>
            <a:fontRef idx="minor">
              <a:schemeClr val="tx1"/>
            </a:fontRef>
          </p:style>
        </p:cxnSp>
        <p:sp>
          <p:nvSpPr>
            <p:cNvPr id="86" name="椭圆 67"/>
            <p:cNvSpPr/>
            <p:nvPr/>
          </p:nvSpPr>
          <p:spPr>
            <a:xfrm>
              <a:off x="3463" y="755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grpSp>
      <p:grpSp>
        <p:nvGrpSpPr>
          <p:cNvPr id="87" name="组合 68"/>
          <p:cNvGrpSpPr/>
          <p:nvPr/>
        </p:nvGrpSpPr>
        <p:grpSpPr>
          <a:xfrm>
            <a:off x="3340418" y="2430145"/>
            <a:ext cx="2670810" cy="2009140"/>
            <a:chOff x="1450" y="4566"/>
            <a:chExt cx="4206" cy="3164"/>
          </a:xfrm>
        </p:grpSpPr>
        <p:grpSp>
          <p:nvGrpSpPr>
            <p:cNvPr id="88" name="组合 69"/>
            <p:cNvGrpSpPr/>
            <p:nvPr/>
          </p:nvGrpSpPr>
          <p:grpSpPr>
            <a:xfrm>
              <a:off x="1450" y="4566"/>
              <a:ext cx="4206" cy="1980"/>
              <a:chOff x="1450" y="4566"/>
              <a:chExt cx="4206" cy="1980"/>
            </a:xfrm>
          </p:grpSpPr>
          <p:sp>
            <p:nvSpPr>
              <p:cNvPr id="89" name="文本框 70"/>
              <p:cNvSpPr txBox="true"/>
              <p:nvPr/>
            </p:nvSpPr>
            <p:spPr>
              <a:xfrm>
                <a:off x="1450" y="5258"/>
                <a:ext cx="4206" cy="1288"/>
              </a:xfrm>
              <a:prstGeom prst="rect">
                <a:avLst/>
              </a:prstGeom>
              <a:noFill/>
            </p:spPr>
            <p:txBody>
              <a:bodyPr wrap="square" rtlCol="false" anchor="t">
                <a:noAutofit/>
              </a:bodyPr>
              <a:p>
                <a:pPr indent="0"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grpSp>
            <p:nvGrpSpPr>
              <p:cNvPr id="90" name="组合 71"/>
              <p:cNvGrpSpPr/>
              <p:nvPr/>
            </p:nvGrpSpPr>
            <p:grpSpPr>
              <a:xfrm>
                <a:off x="2227" y="4566"/>
                <a:ext cx="2652" cy="575"/>
                <a:chOff x="2352" y="3038"/>
                <a:chExt cx="2652" cy="555"/>
              </a:xfrm>
            </p:grpSpPr>
            <p:sp>
              <p:nvSpPr>
                <p:cNvPr id="91" name="圆角矩形 72"/>
                <p:cNvSpPr/>
                <p:nvPr/>
              </p:nvSpPr>
              <p:spPr>
                <a:xfrm>
                  <a:off x="2352" y="3038"/>
                  <a:ext cx="2652" cy="55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sp>
              <p:nvSpPr>
                <p:cNvPr id="92" name="文本框 73"/>
                <p:cNvSpPr txBox="true"/>
                <p:nvPr/>
              </p:nvSpPr>
              <p:spPr>
                <a:xfrm>
                  <a:off x="2721" y="3074"/>
                  <a:ext cx="1920" cy="472"/>
                </a:xfrm>
                <a:prstGeom prst="rect">
                  <a:avLst/>
                </a:prstGeom>
                <a:noFill/>
              </p:spPr>
              <p:txBody>
                <a:bodyPr wrap="square" rtlCol="false" anchor="t">
                  <a:spAutoFit/>
                </a:bodyPr>
                <a:p>
                  <a:pPr algn="ctr">
                    <a:buClrTx/>
                    <a:buSzTx/>
                    <a:buFontTx/>
                  </a:pPr>
                  <a:r>
                    <a:rPr lang="zh-CN" sz="1400">
                      <a:solidFill>
                        <a:schemeClr val="tx1">
                          <a:lumMod val="85000"/>
                          <a:lumOff val="15000"/>
                          <a:alpha val="100000"/>
                        </a:schemeClr>
                      </a:solidFill>
                      <a:effectLst/>
                      <a:latin typeface="思源黑体 CN Heavy"/>
                      <a:ea typeface="思源黑体 CN Heavy"/>
                      <a:cs typeface="+mn-cs"/>
                      <a:sym typeface="仓耳渔阳体 W02"/>
                    </a:rPr>
                    <a:t>请添加标题</a:t>
                  </a:r>
                  <a:endParaRPr lang="zh-CN" sz="1400">
                    <a:solidFill>
                      <a:schemeClr val="tx1">
                        <a:lumMod val="85000"/>
                        <a:lumOff val="15000"/>
                        <a:alpha val="100000"/>
                      </a:schemeClr>
                    </a:solidFill>
                    <a:effectLst/>
                    <a:latin typeface="思源黑体 CN Heavy"/>
                    <a:ea typeface="思源黑体 CN Heavy"/>
                    <a:cs typeface="+mn-cs"/>
                    <a:sym typeface="仓耳渔阳体 W02"/>
                  </a:endParaRPr>
                </a:p>
              </p:txBody>
            </p:sp>
          </p:grpSp>
        </p:grpSp>
        <p:cxnSp>
          <p:nvCxnSpPr>
            <p:cNvPr id="93" name="直接连接符 74"/>
            <p:cNvCxnSpPr/>
            <p:nvPr/>
          </p:nvCxnSpPr>
          <p:spPr>
            <a:xfrm flipV="true">
              <a:off x="3553" y="6097"/>
              <a:ext cx="0" cy="1443"/>
            </a:xfrm>
            <a:prstGeom prst="line">
              <a:avLst/>
            </a:prstGeom>
            <a:ln w="15875" cap="rnd">
              <a:gradFill>
                <a:gsLst>
                  <a:gs pos="0">
                    <a:srgbClr val="75BCFE"/>
                  </a:gs>
                  <a:gs pos="100000">
                    <a:srgbClr val="D6EAFE">
                      <a:alpha val="0"/>
                    </a:srgbClr>
                  </a:gs>
                </a:gsLst>
                <a:lin ang="5400000" scaled="true"/>
              </a:gradFill>
              <a:round/>
            </a:ln>
          </p:spPr>
          <p:style>
            <a:lnRef idx="1">
              <a:schemeClr val="accent1"/>
            </a:lnRef>
            <a:fillRef idx="0">
              <a:schemeClr val="accent1"/>
            </a:fillRef>
            <a:effectRef idx="0">
              <a:schemeClr val="accent1"/>
            </a:effectRef>
            <a:fontRef idx="minor">
              <a:schemeClr val="tx1"/>
            </a:fontRef>
          </p:style>
        </p:cxnSp>
        <p:sp>
          <p:nvSpPr>
            <p:cNvPr id="94" name="椭圆 75"/>
            <p:cNvSpPr/>
            <p:nvPr/>
          </p:nvSpPr>
          <p:spPr>
            <a:xfrm>
              <a:off x="3463" y="755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grpSp>
      <p:grpSp>
        <p:nvGrpSpPr>
          <p:cNvPr id="95" name="组合 76"/>
          <p:cNvGrpSpPr/>
          <p:nvPr/>
        </p:nvGrpSpPr>
        <p:grpSpPr>
          <a:xfrm>
            <a:off x="6091238" y="2430145"/>
            <a:ext cx="2670810" cy="2009140"/>
            <a:chOff x="1450" y="4566"/>
            <a:chExt cx="4206" cy="3164"/>
          </a:xfrm>
        </p:grpSpPr>
        <p:grpSp>
          <p:nvGrpSpPr>
            <p:cNvPr id="96" name="组合 77"/>
            <p:cNvGrpSpPr/>
            <p:nvPr/>
          </p:nvGrpSpPr>
          <p:grpSpPr>
            <a:xfrm>
              <a:off x="1450" y="4566"/>
              <a:ext cx="4206" cy="1980"/>
              <a:chOff x="1450" y="4566"/>
              <a:chExt cx="4206" cy="1980"/>
            </a:xfrm>
          </p:grpSpPr>
          <p:sp>
            <p:nvSpPr>
              <p:cNvPr id="97" name="文本框 78"/>
              <p:cNvSpPr txBox="true"/>
              <p:nvPr/>
            </p:nvSpPr>
            <p:spPr>
              <a:xfrm>
                <a:off x="1450" y="5258"/>
                <a:ext cx="4206" cy="1288"/>
              </a:xfrm>
              <a:prstGeom prst="rect">
                <a:avLst/>
              </a:prstGeom>
              <a:noFill/>
            </p:spPr>
            <p:txBody>
              <a:bodyPr wrap="square" rtlCol="false" anchor="t">
                <a:noAutofit/>
              </a:bodyPr>
              <a:p>
                <a:pPr indent="0"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grpSp>
            <p:nvGrpSpPr>
              <p:cNvPr id="98" name="组合 79"/>
              <p:cNvGrpSpPr/>
              <p:nvPr/>
            </p:nvGrpSpPr>
            <p:grpSpPr>
              <a:xfrm>
                <a:off x="2227" y="4566"/>
                <a:ext cx="2652" cy="575"/>
                <a:chOff x="2352" y="3038"/>
                <a:chExt cx="2652" cy="555"/>
              </a:xfrm>
            </p:grpSpPr>
            <p:sp>
              <p:nvSpPr>
                <p:cNvPr id="99" name="圆角矩形 80"/>
                <p:cNvSpPr/>
                <p:nvPr/>
              </p:nvSpPr>
              <p:spPr>
                <a:xfrm>
                  <a:off x="2352" y="3038"/>
                  <a:ext cx="2652" cy="55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sp>
              <p:nvSpPr>
                <p:cNvPr id="100" name="文本框 81"/>
                <p:cNvSpPr txBox="true"/>
                <p:nvPr/>
              </p:nvSpPr>
              <p:spPr>
                <a:xfrm>
                  <a:off x="2721" y="3074"/>
                  <a:ext cx="1920" cy="472"/>
                </a:xfrm>
                <a:prstGeom prst="rect">
                  <a:avLst/>
                </a:prstGeom>
                <a:noFill/>
              </p:spPr>
              <p:txBody>
                <a:bodyPr wrap="square" rtlCol="false" anchor="t">
                  <a:spAutoFit/>
                </a:bodyPr>
                <a:p>
                  <a:pPr algn="ctr">
                    <a:buClrTx/>
                    <a:buSzTx/>
                    <a:buFontTx/>
                  </a:pPr>
                  <a:r>
                    <a:rPr lang="zh-CN" sz="1400">
                      <a:solidFill>
                        <a:schemeClr val="tx1">
                          <a:lumMod val="85000"/>
                          <a:lumOff val="15000"/>
                          <a:alpha val="100000"/>
                        </a:schemeClr>
                      </a:solidFill>
                      <a:effectLst/>
                      <a:latin typeface="思源黑体 CN Heavy"/>
                      <a:ea typeface="思源黑体 CN Heavy"/>
                      <a:cs typeface="+mn-cs"/>
                      <a:sym typeface="仓耳渔阳体 W02"/>
                    </a:rPr>
                    <a:t>请添加标题</a:t>
                  </a:r>
                  <a:endParaRPr lang="zh-CN" sz="1400">
                    <a:solidFill>
                      <a:schemeClr val="tx1">
                        <a:lumMod val="85000"/>
                        <a:lumOff val="15000"/>
                        <a:alpha val="100000"/>
                      </a:schemeClr>
                    </a:solidFill>
                    <a:effectLst/>
                    <a:latin typeface="思源黑体 CN Heavy"/>
                    <a:ea typeface="思源黑体 CN Heavy"/>
                    <a:cs typeface="+mn-cs"/>
                    <a:sym typeface="仓耳渔阳体 W02"/>
                  </a:endParaRPr>
                </a:p>
              </p:txBody>
            </p:sp>
          </p:grpSp>
        </p:grpSp>
        <p:cxnSp>
          <p:nvCxnSpPr>
            <p:cNvPr id="101" name="直接连接符 82"/>
            <p:cNvCxnSpPr/>
            <p:nvPr/>
          </p:nvCxnSpPr>
          <p:spPr>
            <a:xfrm flipV="true">
              <a:off x="3553" y="6097"/>
              <a:ext cx="0" cy="1443"/>
            </a:xfrm>
            <a:prstGeom prst="line">
              <a:avLst/>
            </a:prstGeom>
            <a:ln w="15875" cap="rnd">
              <a:gradFill>
                <a:gsLst>
                  <a:gs pos="0">
                    <a:srgbClr val="75BCFE"/>
                  </a:gs>
                  <a:gs pos="100000">
                    <a:srgbClr val="D6EAFE">
                      <a:alpha val="0"/>
                    </a:srgbClr>
                  </a:gs>
                </a:gsLst>
                <a:lin ang="5400000" scaled="true"/>
              </a:gradFill>
              <a:round/>
            </a:ln>
          </p:spPr>
          <p:style>
            <a:lnRef idx="1">
              <a:schemeClr val="accent1"/>
            </a:lnRef>
            <a:fillRef idx="0">
              <a:schemeClr val="accent1"/>
            </a:fillRef>
            <a:effectRef idx="0">
              <a:schemeClr val="accent1"/>
            </a:effectRef>
            <a:fontRef idx="minor">
              <a:schemeClr val="tx1"/>
            </a:fontRef>
          </p:style>
        </p:cxnSp>
        <p:sp>
          <p:nvSpPr>
            <p:cNvPr id="102" name="椭圆 83"/>
            <p:cNvSpPr/>
            <p:nvPr/>
          </p:nvSpPr>
          <p:spPr>
            <a:xfrm>
              <a:off x="3463" y="755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grpSp>
      <p:grpSp>
        <p:nvGrpSpPr>
          <p:cNvPr id="103" name="组合 84"/>
          <p:cNvGrpSpPr/>
          <p:nvPr/>
        </p:nvGrpSpPr>
        <p:grpSpPr>
          <a:xfrm>
            <a:off x="8853488" y="2976245"/>
            <a:ext cx="2670810" cy="2009140"/>
            <a:chOff x="1450" y="4566"/>
            <a:chExt cx="4206" cy="3164"/>
          </a:xfrm>
        </p:grpSpPr>
        <p:grpSp>
          <p:nvGrpSpPr>
            <p:cNvPr id="104" name="组合 85"/>
            <p:cNvGrpSpPr/>
            <p:nvPr/>
          </p:nvGrpSpPr>
          <p:grpSpPr>
            <a:xfrm>
              <a:off x="1450" y="4566"/>
              <a:ext cx="4206" cy="1980"/>
              <a:chOff x="1450" y="4566"/>
              <a:chExt cx="4206" cy="1980"/>
            </a:xfrm>
          </p:grpSpPr>
          <p:sp>
            <p:nvSpPr>
              <p:cNvPr id="105" name="文本框 86"/>
              <p:cNvSpPr txBox="true"/>
              <p:nvPr/>
            </p:nvSpPr>
            <p:spPr>
              <a:xfrm>
                <a:off x="1450" y="5258"/>
                <a:ext cx="4206" cy="1288"/>
              </a:xfrm>
              <a:prstGeom prst="rect">
                <a:avLst/>
              </a:prstGeom>
              <a:noFill/>
            </p:spPr>
            <p:txBody>
              <a:bodyPr wrap="square" rtlCol="false" anchor="t">
                <a:noAutofit/>
              </a:bodyPr>
              <a:p>
                <a:pPr indent="0"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grpSp>
            <p:nvGrpSpPr>
              <p:cNvPr id="106" name="组合 87"/>
              <p:cNvGrpSpPr/>
              <p:nvPr/>
            </p:nvGrpSpPr>
            <p:grpSpPr>
              <a:xfrm>
                <a:off x="2227" y="4566"/>
                <a:ext cx="2652" cy="575"/>
                <a:chOff x="2352" y="3038"/>
                <a:chExt cx="2652" cy="555"/>
              </a:xfrm>
            </p:grpSpPr>
            <p:sp>
              <p:nvSpPr>
                <p:cNvPr id="107" name="圆角矩形 88"/>
                <p:cNvSpPr/>
                <p:nvPr/>
              </p:nvSpPr>
              <p:spPr>
                <a:xfrm>
                  <a:off x="2352" y="3038"/>
                  <a:ext cx="2652" cy="55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sp>
              <p:nvSpPr>
                <p:cNvPr id="108" name="文本框 89"/>
                <p:cNvSpPr txBox="true"/>
                <p:nvPr/>
              </p:nvSpPr>
              <p:spPr>
                <a:xfrm>
                  <a:off x="2721" y="3074"/>
                  <a:ext cx="1920" cy="472"/>
                </a:xfrm>
                <a:prstGeom prst="rect">
                  <a:avLst/>
                </a:prstGeom>
                <a:noFill/>
              </p:spPr>
              <p:txBody>
                <a:bodyPr wrap="square" rtlCol="false" anchor="t">
                  <a:spAutoFit/>
                </a:bodyPr>
                <a:p>
                  <a:pPr algn="ctr">
                    <a:buClrTx/>
                    <a:buSzTx/>
                    <a:buFontTx/>
                  </a:pPr>
                  <a:r>
                    <a:rPr lang="zh-CN" sz="1400">
                      <a:solidFill>
                        <a:schemeClr val="tx1">
                          <a:lumMod val="85000"/>
                          <a:lumOff val="15000"/>
                          <a:alpha val="100000"/>
                        </a:schemeClr>
                      </a:solidFill>
                      <a:effectLst/>
                      <a:latin typeface="思源黑体 CN Heavy"/>
                      <a:ea typeface="思源黑体 CN Heavy"/>
                      <a:cs typeface="+mn-cs"/>
                      <a:sym typeface="仓耳渔阳体 W02"/>
                    </a:rPr>
                    <a:t>请添加标题</a:t>
                  </a:r>
                  <a:endParaRPr lang="zh-CN" sz="1400">
                    <a:solidFill>
                      <a:schemeClr val="tx1">
                        <a:lumMod val="85000"/>
                        <a:lumOff val="15000"/>
                        <a:alpha val="100000"/>
                      </a:schemeClr>
                    </a:solidFill>
                    <a:effectLst/>
                    <a:latin typeface="思源黑体 CN Heavy"/>
                    <a:ea typeface="思源黑体 CN Heavy"/>
                    <a:cs typeface="+mn-cs"/>
                    <a:sym typeface="仓耳渔阳体 W02"/>
                  </a:endParaRPr>
                </a:p>
              </p:txBody>
            </p:sp>
          </p:grpSp>
        </p:grpSp>
        <p:cxnSp>
          <p:nvCxnSpPr>
            <p:cNvPr id="109" name="直接连接符 90"/>
            <p:cNvCxnSpPr/>
            <p:nvPr/>
          </p:nvCxnSpPr>
          <p:spPr>
            <a:xfrm flipV="true">
              <a:off x="3553" y="6097"/>
              <a:ext cx="0" cy="1443"/>
            </a:xfrm>
            <a:prstGeom prst="line">
              <a:avLst/>
            </a:prstGeom>
            <a:ln w="15875" cap="rnd">
              <a:gradFill>
                <a:gsLst>
                  <a:gs pos="0">
                    <a:srgbClr val="75BCFE"/>
                  </a:gs>
                  <a:gs pos="100000">
                    <a:srgbClr val="D6EAFE">
                      <a:alpha val="0"/>
                    </a:srgbClr>
                  </a:gs>
                </a:gsLst>
                <a:lin ang="5400000" scaled="true"/>
              </a:gradFill>
              <a:round/>
            </a:ln>
          </p:spPr>
          <p:style>
            <a:lnRef idx="1">
              <a:schemeClr val="accent1"/>
            </a:lnRef>
            <a:fillRef idx="0">
              <a:schemeClr val="accent1"/>
            </a:fillRef>
            <a:effectRef idx="0">
              <a:schemeClr val="accent1"/>
            </a:effectRef>
            <a:fontRef idx="minor">
              <a:schemeClr val="tx1"/>
            </a:fontRef>
          </p:style>
        </p:cxnSp>
        <p:sp>
          <p:nvSpPr>
            <p:cNvPr id="110" name="椭圆 91"/>
            <p:cNvSpPr/>
            <p:nvPr/>
          </p:nvSpPr>
          <p:spPr>
            <a:xfrm>
              <a:off x="3463" y="755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solidFill>
                  <a:schemeClr val="tx1">
                    <a:lumMod val="85000"/>
                    <a:lumOff val="15000"/>
                    <a:alpha val="100000"/>
                  </a:schemeClr>
                </a:solidFill>
              </a:endParaRPr>
            </a:p>
          </p:txBody>
        </p:sp>
      </p:grpSp>
      <p:grpSp>
        <p:nvGrpSpPr>
          <p:cNvPr id="111" name="组合 92"/>
          <p:cNvGrpSpPr/>
          <p:nvPr/>
        </p:nvGrpSpPr>
        <p:grpSpPr>
          <a:xfrm>
            <a:off x="1851659" y="4937125"/>
            <a:ext cx="8489950" cy="1043940"/>
            <a:chOff x="2626" y="7883"/>
            <a:chExt cx="13370" cy="1644"/>
          </a:xfrm>
        </p:grpSpPr>
        <p:sp>
          <p:nvSpPr>
            <p:cNvPr id="112" name="文本框 93"/>
            <p:cNvSpPr txBox="true"/>
            <p:nvPr/>
          </p:nvSpPr>
          <p:spPr>
            <a:xfrm>
              <a:off x="6562" y="7883"/>
              <a:ext cx="5500" cy="730"/>
            </a:xfrm>
            <a:prstGeom prst="rect">
              <a:avLst/>
            </a:prstGeom>
            <a:noFill/>
          </p:spPr>
          <p:txBody>
            <a:bodyPr wrap="square" rtlCol="false" anchor="t">
              <a:spAutoFit/>
            </a:bodyPr>
            <a:p>
              <a:pPr algn="ctr">
                <a:buClrTx/>
                <a:buSzTx/>
                <a:buFontTx/>
              </a:pPr>
              <a:r>
                <a:rPr lang="zh-CN" sz="2400">
                  <a:solidFill>
                    <a:schemeClr val="tx1">
                      <a:lumMod val="85000"/>
                      <a:lumOff val="15000"/>
                      <a:alpha val="100000"/>
                    </a:schemeClr>
                  </a:solidFill>
                  <a:effectLst/>
                  <a:latin typeface="思源黑体 CN Heavy"/>
                  <a:ea typeface="思源黑体 CN Heavy"/>
                  <a:cs typeface="+mn-cs"/>
                  <a:sym typeface="仓耳渔阳体 W02"/>
                </a:rPr>
                <a:t>论文的研究思路</a:t>
              </a:r>
              <a:endParaRPr lang="zh-CN" sz="2400">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113" name="文本框 94"/>
            <p:cNvSpPr txBox="true"/>
            <p:nvPr/>
          </p:nvSpPr>
          <p:spPr>
            <a:xfrm>
              <a:off x="2626" y="8667"/>
              <a:ext cx="13370" cy="860"/>
            </a:xfrm>
            <a:prstGeom prst="rect">
              <a:avLst/>
            </a:prstGeom>
            <a:noFill/>
          </p:spPr>
          <p:txBody>
            <a:bodyPr wrap="square" rtlCol="false" anchor="t">
              <a:spAutoFit/>
            </a:bodyPr>
            <a:p>
              <a:pPr indent="0"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您的正文已经简明扼要，字字珠玑，但信息却错综复杂，需要用更多的文字来表述</a:t>
              </a:r>
              <a:endParaRPr lang="zh-CN" sz="1000">
                <a:solidFill>
                  <a:schemeClr val="tx1">
                    <a:lumMod val="85000"/>
                    <a:lumOff val="15000"/>
                    <a:alpha val="100000"/>
                  </a:schemeClr>
                </a:solidFill>
                <a:latin typeface="仓耳渔阳体 W02"/>
                <a:ea typeface="仓耳渔阳体 W02"/>
                <a:cs typeface="+mn-cs"/>
              </a:endParaRPr>
            </a:p>
          </p:txBody>
        </p:sp>
      </p:grpSp>
      <p:sp>
        <p:nvSpPr>
          <p:cNvPr id="114" name="椭圆 95"/>
          <p:cNvSpPr/>
          <p:nvPr/>
        </p:nvSpPr>
        <p:spPr>
          <a:xfrm>
            <a:off x="1566228" y="2013903"/>
            <a:ext cx="832485" cy="832485"/>
          </a:xfrm>
          <a:prstGeom prst="ellipse">
            <a:avLst/>
          </a:prstGeom>
          <a:gradFill>
            <a:gsLst>
              <a:gs pos="28000">
                <a:schemeClr val="accent1">
                  <a:lumMod val="40000"/>
                  <a:lumOff val="60000"/>
                  <a:alpha val="100000"/>
                </a:schemeClr>
              </a:gs>
              <a:gs pos="100000">
                <a:schemeClr val="accent1">
                  <a:lumMod val="20000"/>
                  <a:lumOff val="8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15" name="椭圆 96"/>
          <p:cNvSpPr/>
          <p:nvPr/>
        </p:nvSpPr>
        <p:spPr>
          <a:xfrm>
            <a:off x="4259580" y="1397953"/>
            <a:ext cx="832485" cy="832485"/>
          </a:xfrm>
          <a:prstGeom prst="ellipse">
            <a:avLst/>
          </a:prstGeom>
          <a:gradFill>
            <a:gsLst>
              <a:gs pos="28000">
                <a:schemeClr val="accent1">
                  <a:lumMod val="40000"/>
                  <a:lumOff val="60000"/>
                  <a:alpha val="100000"/>
                </a:schemeClr>
              </a:gs>
              <a:gs pos="100000">
                <a:schemeClr val="accent1">
                  <a:lumMod val="20000"/>
                  <a:lumOff val="8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16" name="椭圆 97"/>
          <p:cNvSpPr/>
          <p:nvPr/>
        </p:nvSpPr>
        <p:spPr>
          <a:xfrm>
            <a:off x="7010400" y="1397953"/>
            <a:ext cx="832485" cy="832485"/>
          </a:xfrm>
          <a:prstGeom prst="ellipse">
            <a:avLst/>
          </a:prstGeom>
          <a:gradFill>
            <a:gsLst>
              <a:gs pos="28000">
                <a:schemeClr val="accent1">
                  <a:lumMod val="40000"/>
                  <a:lumOff val="60000"/>
                  <a:alpha val="100000"/>
                </a:schemeClr>
              </a:gs>
              <a:gs pos="100000">
                <a:schemeClr val="accent1">
                  <a:lumMod val="20000"/>
                  <a:lumOff val="8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17" name="椭圆 98"/>
          <p:cNvSpPr/>
          <p:nvPr/>
        </p:nvSpPr>
        <p:spPr>
          <a:xfrm>
            <a:off x="9804083" y="1968183"/>
            <a:ext cx="832485" cy="832485"/>
          </a:xfrm>
          <a:prstGeom prst="ellipse">
            <a:avLst/>
          </a:prstGeom>
          <a:gradFill>
            <a:gsLst>
              <a:gs pos="28000">
                <a:schemeClr val="accent1">
                  <a:lumMod val="40000"/>
                  <a:lumOff val="60000"/>
                  <a:alpha val="100000"/>
                </a:schemeClr>
              </a:gs>
              <a:gs pos="100000">
                <a:schemeClr val="accent1">
                  <a:lumMod val="20000"/>
                  <a:lumOff val="8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pic>
        <p:nvPicPr>
          <p:cNvPr id="118" name="图片 99" descr="32313534303232333b32313534303231393bc9e8d6c3b3ddc2d6b8fcd0c2"/>
          <p:cNvPicPr>
            <a:picLocks noChangeAspect="true"/>
          </p:cNvPicPr>
          <p:nvPr/>
        </p:nvPicPr>
        <p:blipFill>
          <a:blip r:embed="rId1">
            <a:extLst>
              <a:ext uri="{96DAC541-7B7A-43D3-8B79-37D633B846F1}">
                <asvg:svgBlip r:embed="rId2"/>
              </a:ext>
            </a:extLst>
          </a:blip>
          <a:stretch>
            <a:fillRect/>
          </a:stretch>
        </p:blipFill>
        <p:spPr>
          <a:xfrm>
            <a:off x="1740535" y="2188210"/>
            <a:ext cx="483870" cy="483870"/>
          </a:xfrm>
          <a:prstGeom prst="rect">
            <a:avLst/>
          </a:prstGeom>
        </p:spPr>
      </p:pic>
      <p:pic>
        <p:nvPicPr>
          <p:cNvPr id="119" name="图片 100" descr="32313534303232333b32313534303231323bcec4bcfed6bd"/>
          <p:cNvPicPr>
            <a:picLocks noChangeAspect="true"/>
          </p:cNvPicPr>
          <p:nvPr/>
        </p:nvPicPr>
        <p:blipFill>
          <a:blip r:embed="rId3">
            <a:extLst>
              <a:ext uri="{96DAC541-7B7A-43D3-8B79-37D633B846F1}">
                <asvg:svgBlip r:embed="rId4"/>
              </a:ext>
            </a:extLst>
          </a:blip>
          <a:stretch>
            <a:fillRect/>
          </a:stretch>
        </p:blipFill>
        <p:spPr>
          <a:xfrm>
            <a:off x="4417695" y="1572260"/>
            <a:ext cx="483870" cy="483870"/>
          </a:xfrm>
          <a:prstGeom prst="rect">
            <a:avLst/>
          </a:prstGeom>
        </p:spPr>
      </p:pic>
      <p:pic>
        <p:nvPicPr>
          <p:cNvPr id="120" name="图片 101" descr="32313534303232333b32313534303232323bb3a4beedd6bdcec4bcfed6bd"/>
          <p:cNvPicPr>
            <a:picLocks noChangeAspect="true"/>
          </p:cNvPicPr>
          <p:nvPr/>
        </p:nvPicPr>
        <p:blipFill>
          <a:blip r:embed="rId5">
            <a:extLst>
              <a:ext uri="{96DAC541-7B7A-43D3-8B79-37D633B846F1}">
                <asvg:svgBlip r:embed="rId6"/>
              </a:ext>
            </a:extLst>
          </a:blip>
          <a:stretch>
            <a:fillRect/>
          </a:stretch>
        </p:blipFill>
        <p:spPr>
          <a:xfrm>
            <a:off x="7173595" y="1572260"/>
            <a:ext cx="483870" cy="483870"/>
          </a:xfrm>
          <a:prstGeom prst="rect">
            <a:avLst/>
          </a:prstGeom>
        </p:spPr>
      </p:pic>
      <p:pic>
        <p:nvPicPr>
          <p:cNvPr id="121" name="图片 102" descr="32313534303232333b32313534303230333bcae9b1becdbccae9"/>
          <p:cNvPicPr>
            <a:picLocks noChangeAspect="true"/>
          </p:cNvPicPr>
          <p:nvPr/>
        </p:nvPicPr>
        <p:blipFill>
          <a:blip r:embed="rId7">
            <a:extLst>
              <a:ext uri="{96DAC541-7B7A-43D3-8B79-37D633B846F1}">
                <asvg:svgBlip r:embed="rId8"/>
              </a:ext>
            </a:extLst>
          </a:blip>
          <a:stretch>
            <a:fillRect/>
          </a:stretch>
        </p:blipFill>
        <p:spPr>
          <a:xfrm>
            <a:off x="9978390" y="2142490"/>
            <a:ext cx="483870" cy="48387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22" name=""/>
        <p:cNvGrpSpPr/>
        <p:nvPr/>
      </p:nvGrpSpPr>
      <p:grpSpPr>
        <a:xfrm>
          <a:off x="0" y="0"/>
          <a:ext cx="0" cy="0"/>
          <a:chOff x="0" y="0"/>
          <a:chExt cx="0" cy="0"/>
        </a:xfrm>
      </p:grpSpPr>
      <p:pic>
        <p:nvPicPr>
          <p:cNvPr id="123" name="http://photo-static-api.fotomore.com/creative/vcg/400/new/VCG211269660917.jpg?uid=386&amp;timestamp=1685071225&amp;sign=baada26a31d6ca4226d4bb6975863b89" descr="templates\picture_hover\&amp;pky280_sjzg_VCG211269660917&amp;"/>
          <p:cNvPicPr>
            <a:picLocks noChangeAspect="true"/>
          </p:cNvPicPr>
          <p:nvPr/>
        </p:nvPicPr>
        <p:blipFill>
          <a:blip r:embed="rId1"/>
          <a:srcRect l="9665" t="390" r="48056" b="1529"/>
          <a:stretch>
            <a:fillRect/>
          </a:stretch>
        </p:blipFill>
        <p:spPr>
          <a:xfrm>
            <a:off x="3347085" y="1797050"/>
            <a:ext cx="2686050" cy="4153535"/>
          </a:xfrm>
          <a:prstGeom prst="roundRect">
            <a:avLst>
              <a:gd name="adj" fmla="val 4988"/>
            </a:avLst>
          </a:prstGeom>
        </p:spPr>
      </p:pic>
      <p:pic>
        <p:nvPicPr>
          <p:cNvPr id="124" name="http://photo-static-api.fotomore.com/creative/vcg/400/new/VCG41N1203778123.jpg?uid=386&amp;timestamp=1685070739&amp;sign=4d24916d63d668ece276817374269cdb" descr="templates\picture_hover\&amp;pky370_sjzg_VCG41N1203778123&amp;"/>
          <p:cNvPicPr>
            <a:picLocks noChangeAspect="true"/>
          </p:cNvPicPr>
          <p:nvPr/>
        </p:nvPicPr>
        <p:blipFill>
          <a:blip r:embed="rId2"/>
          <a:srcRect l="6223" t="3218" r="11768" b="2816"/>
          <a:stretch>
            <a:fillRect/>
          </a:stretch>
        </p:blipFill>
        <p:spPr>
          <a:xfrm>
            <a:off x="8919845" y="1797050"/>
            <a:ext cx="2686050" cy="4153535"/>
          </a:xfrm>
          <a:prstGeom prst="roundRect">
            <a:avLst>
              <a:gd name="adj" fmla="val 5366"/>
            </a:avLst>
          </a:prstGeom>
        </p:spPr>
      </p:pic>
      <p:grpSp>
        <p:nvGrpSpPr>
          <p:cNvPr id="125" name="组合 2"/>
          <p:cNvGrpSpPr/>
          <p:nvPr/>
        </p:nvGrpSpPr>
        <p:grpSpPr>
          <a:xfrm>
            <a:off x="462280" y="415290"/>
            <a:ext cx="3580765" cy="647700"/>
            <a:chOff x="728" y="654"/>
            <a:chExt cx="5639" cy="1020"/>
          </a:xfrm>
        </p:grpSpPr>
        <p:sp>
          <p:nvSpPr>
            <p:cNvPr id="126"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27"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论文的研究思路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128"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02</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129" name="任意多边形 3"/>
          <p:cNvSpPr/>
          <p:nvPr/>
        </p:nvSpPr>
        <p:spPr>
          <a:xfrm>
            <a:off x="577215" y="2806700"/>
            <a:ext cx="2686050" cy="3133090"/>
          </a:xfrm>
          <a:custGeom>
            <a:avLst/>
            <a:gdLst>
              <a:gd name="adj1" fmla="val 16667"/>
              <a:gd name="adj2" fmla="val 0"/>
              <a:gd name="a1" fmla="pin 0 adj1 50000"/>
              <a:gd name="a2" fmla="pin 0 adj2 50000"/>
              <a:gd name="x1" fmla="*/ ss a1 100000"/>
              <a:gd name="y1" fmla="+- b 0 x1"/>
              <a:gd name="a" fmla="*/ ss a2 100000"/>
              <a:gd name="x2" fmla="+- r 0 a"/>
              <a:gd name="y2" fmla="+- b 0 a"/>
              <a:gd name="dx1" fmla="*/ x1 29289 100000"/>
              <a:gd name="dx2" fmla="*/ a 29289 100000"/>
              <a:gd name="d" fmla="+- dx1 0 dx2"/>
              <a:gd name="dx" fmla="?: d dx1 dx2"/>
              <a:gd name="ir" fmla="+- r 0 dx"/>
              <a:gd name="ib" fmla="+- b 0 dx"/>
            </a:gdLst>
            <a:ahLst/>
            <a:cxnLst>
              <a:cxn ang="0">
                <a:pos x="r" y="vc"/>
              </a:cxn>
              <a:cxn ang="cd4">
                <a:pos x="hc" y="b"/>
              </a:cxn>
              <a:cxn ang="cd2">
                <a:pos x="l" y="vc"/>
              </a:cxn>
              <a:cxn ang="3">
                <a:pos x="hc" y="t"/>
              </a:cxn>
            </a:cxnLst>
            <a:rect l="l" t="t" r="r" b="b"/>
            <a:pathLst>
              <a:path w="4230" h="4934">
                <a:moveTo>
                  <a:pt x="4230" y="0"/>
                </a:moveTo>
                <a:lnTo>
                  <a:pt x="4230" y="4229"/>
                </a:lnTo>
                <a:cubicBezTo>
                  <a:pt x="4242" y="4625"/>
                  <a:pt x="3880" y="4944"/>
                  <a:pt x="3525" y="4934"/>
                </a:cubicBezTo>
                <a:lnTo>
                  <a:pt x="0" y="4934"/>
                </a:lnTo>
                <a:lnTo>
                  <a:pt x="0" y="0"/>
                </a:lnTo>
                <a:lnTo>
                  <a:pt x="4230" y="0"/>
                </a:lnTo>
                <a:close/>
              </a:path>
            </a:pathLst>
          </a:cu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30" name="任意多边形 12"/>
          <p:cNvSpPr/>
          <p:nvPr/>
        </p:nvSpPr>
        <p:spPr>
          <a:xfrm>
            <a:off x="6139815" y="2806700"/>
            <a:ext cx="2686050" cy="3133090"/>
          </a:xfrm>
          <a:custGeom>
            <a:avLst/>
            <a:gdLst>
              <a:gd name="adj1" fmla="val 16667"/>
              <a:gd name="adj2" fmla="val 0"/>
              <a:gd name="a1" fmla="pin 0 adj1 50000"/>
              <a:gd name="a2" fmla="pin 0 adj2 50000"/>
              <a:gd name="x1" fmla="*/ ss a1 100000"/>
              <a:gd name="y1" fmla="+- b 0 x1"/>
              <a:gd name="a" fmla="*/ ss a2 100000"/>
              <a:gd name="x2" fmla="+- r 0 a"/>
              <a:gd name="y2" fmla="+- b 0 a"/>
              <a:gd name="dx1" fmla="*/ x1 29289 100000"/>
              <a:gd name="dx2" fmla="*/ a 29289 100000"/>
              <a:gd name="d" fmla="+- dx1 0 dx2"/>
              <a:gd name="dx" fmla="?: d dx1 dx2"/>
              <a:gd name="ir" fmla="+- r 0 dx"/>
              <a:gd name="ib" fmla="+- b 0 dx"/>
            </a:gdLst>
            <a:ahLst/>
            <a:cxnLst>
              <a:cxn ang="0">
                <a:pos x="r" y="vc"/>
              </a:cxn>
              <a:cxn ang="cd4">
                <a:pos x="hc" y="b"/>
              </a:cxn>
              <a:cxn ang="cd2">
                <a:pos x="l" y="vc"/>
              </a:cxn>
              <a:cxn ang="3">
                <a:pos x="hc" y="t"/>
              </a:cxn>
            </a:cxnLst>
            <a:rect l="l" t="t" r="r" b="b"/>
            <a:pathLst>
              <a:path w="4230" h="4934">
                <a:moveTo>
                  <a:pt x="4230" y="0"/>
                </a:moveTo>
                <a:lnTo>
                  <a:pt x="4230" y="4229"/>
                </a:lnTo>
                <a:cubicBezTo>
                  <a:pt x="4242" y="4625"/>
                  <a:pt x="3880" y="4944"/>
                  <a:pt x="3525" y="4934"/>
                </a:cubicBezTo>
                <a:lnTo>
                  <a:pt x="0" y="4934"/>
                </a:lnTo>
                <a:lnTo>
                  <a:pt x="0" y="0"/>
                </a:lnTo>
                <a:lnTo>
                  <a:pt x="4230" y="0"/>
                </a:lnTo>
                <a:close/>
              </a:path>
            </a:pathLst>
          </a:custGeom>
          <a:solidFill>
            <a:schemeClr val="bg1"/>
          </a:solidFill>
          <a:ln w="12700">
            <a:solidFill>
              <a:schemeClr val="accent4">
                <a:lumMod val="20000"/>
                <a:lumOff val="80000"/>
                <a:alpha val="100000"/>
              </a:schemeClr>
            </a:solidFill>
            <a:prstDash val="solid"/>
            <a:miter lim="800000"/>
          </a:ln>
          <a:effectLst>
            <a:outerShdw blurRad="127000" dist="127000" dir="2700000" algn="tl" rotWithShape="false">
              <a:srgbClr val="FEEBD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31" name="任意多边形 13"/>
          <p:cNvSpPr/>
          <p:nvPr/>
        </p:nvSpPr>
        <p:spPr>
          <a:xfrm>
            <a:off x="6139815" y="1786255"/>
            <a:ext cx="2686050" cy="883285"/>
          </a:xfrm>
          <a:custGeom>
            <a:avLst/>
            <a:gdLst>
              <a:gd name="adj1" fmla="val 16667"/>
              <a:gd name="adj2" fmla="val 0"/>
              <a:gd name="a1" fmla="pin 0 adj1 50000"/>
              <a:gd name="a2" fmla="pin 0 adj2 50000"/>
              <a:gd name="x1" fmla="*/ ss a1 100000"/>
              <a:gd name="y1" fmla="+- b 0 x1"/>
              <a:gd name="a" fmla="*/ ss a2 100000"/>
              <a:gd name="x2" fmla="+- r 0 a"/>
              <a:gd name="y2" fmla="+- b 0 a"/>
              <a:gd name="dx1" fmla="*/ x1 29289 100000"/>
              <a:gd name="dx2" fmla="*/ a 29289 100000"/>
              <a:gd name="d" fmla="+- dx1 0 dx2"/>
              <a:gd name="dx" fmla="?: d dx1 dx2"/>
              <a:gd name="ir" fmla="+- r 0 dx"/>
              <a:gd name="ib" fmla="+- b 0 dx"/>
            </a:gdLst>
            <a:ahLst/>
            <a:cxnLst>
              <a:cxn ang="0">
                <a:pos x="r" y="vc"/>
              </a:cxn>
              <a:cxn ang="cd4">
                <a:pos x="hc" y="b"/>
              </a:cxn>
              <a:cxn ang="cd2">
                <a:pos x="l" y="vc"/>
              </a:cxn>
              <a:cxn ang="3">
                <a:pos x="hc" y="t"/>
              </a:cxn>
            </a:cxnLst>
            <a:rect l="l" t="t" r="r" b="b"/>
            <a:pathLst>
              <a:path w="4230" h="1391">
                <a:moveTo>
                  <a:pt x="705" y="0"/>
                </a:moveTo>
                <a:lnTo>
                  <a:pt x="4230" y="0"/>
                </a:lnTo>
                <a:lnTo>
                  <a:pt x="4230" y="1391"/>
                </a:lnTo>
                <a:lnTo>
                  <a:pt x="0" y="1391"/>
                </a:lnTo>
                <a:lnTo>
                  <a:pt x="0" y="705"/>
                </a:lnTo>
                <a:cubicBezTo>
                  <a:pt x="-12" y="309"/>
                  <a:pt x="350" y="-10"/>
                  <a:pt x="705" y="0"/>
                </a:cubicBezTo>
                <a:close/>
              </a:path>
            </a:pathLst>
          </a:custGeom>
          <a:solidFill>
            <a:schemeClr val="accent4">
              <a:lumMod val="60000"/>
              <a:lumOff val="4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solidFill>
                  <a:schemeClr val="lt1"/>
                </a:solidFill>
              </a:defRPr>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grpSp>
        <p:nvGrpSpPr>
          <p:cNvPr id="132" name="组合 16"/>
          <p:cNvGrpSpPr/>
          <p:nvPr/>
        </p:nvGrpSpPr>
        <p:grpSpPr>
          <a:xfrm>
            <a:off x="777875" y="3230245"/>
            <a:ext cx="2286000" cy="1854199"/>
            <a:chOff x="1208" y="5087"/>
            <a:chExt cx="3600" cy="2920"/>
          </a:xfrm>
        </p:grpSpPr>
        <p:sp>
          <p:nvSpPr>
            <p:cNvPr id="133" name="文本框 23"/>
            <p:cNvSpPr txBox="true"/>
            <p:nvPr/>
          </p:nvSpPr>
          <p:spPr>
            <a:xfrm>
              <a:off x="1208" y="5720"/>
              <a:ext cx="3600" cy="113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sp>
          <p:nvSpPr>
            <p:cNvPr id="134" name="文本框 14"/>
            <p:cNvSpPr txBox="true"/>
            <p:nvPr/>
          </p:nvSpPr>
          <p:spPr>
            <a:xfrm>
              <a:off x="1545" y="5087"/>
              <a:ext cx="2930" cy="58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论文研究思路</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135" name="文本框 15"/>
            <p:cNvSpPr txBox="true"/>
            <p:nvPr/>
          </p:nvSpPr>
          <p:spPr>
            <a:xfrm>
              <a:off x="1208" y="6877"/>
              <a:ext cx="3600" cy="113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grpSp>
      <p:grpSp>
        <p:nvGrpSpPr>
          <p:cNvPr id="136" name="组合 17"/>
          <p:cNvGrpSpPr/>
          <p:nvPr/>
        </p:nvGrpSpPr>
        <p:grpSpPr>
          <a:xfrm>
            <a:off x="6340475" y="3230245"/>
            <a:ext cx="2286000" cy="1854199"/>
            <a:chOff x="1208" y="5087"/>
            <a:chExt cx="3600" cy="2920"/>
          </a:xfrm>
        </p:grpSpPr>
        <p:sp>
          <p:nvSpPr>
            <p:cNvPr id="137" name="文本框 18"/>
            <p:cNvSpPr txBox="true"/>
            <p:nvPr/>
          </p:nvSpPr>
          <p:spPr>
            <a:xfrm>
              <a:off x="1208" y="5720"/>
              <a:ext cx="3600" cy="113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sp>
          <p:nvSpPr>
            <p:cNvPr id="138" name="文本框 19"/>
            <p:cNvSpPr txBox="true"/>
            <p:nvPr/>
          </p:nvSpPr>
          <p:spPr>
            <a:xfrm>
              <a:off x="1545" y="5087"/>
              <a:ext cx="2930" cy="58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论文研究思路</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139" name="文本框 20"/>
            <p:cNvSpPr txBox="true"/>
            <p:nvPr/>
          </p:nvSpPr>
          <p:spPr>
            <a:xfrm>
              <a:off x="1208" y="6877"/>
              <a:ext cx="3600" cy="1130"/>
            </a:xfrm>
            <a:prstGeom prst="rect">
              <a:avLst/>
            </a:prstGeom>
            <a:noFill/>
          </p:spPr>
          <p:txBody>
            <a:bodyPr wrap="square" rtlCol="false" anchor="t">
              <a:spAutoFit/>
            </a:bodyPr>
            <a:p>
              <a:pPr indent="0" algn="ctr">
                <a:lnSpc>
                  <a:spcPct val="150000"/>
                </a:lnSpc>
              </a:pPr>
              <a:r>
                <a:rPr lang="zh-CN" sz="9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900">
                <a:solidFill>
                  <a:schemeClr val="tx1">
                    <a:lumMod val="85000"/>
                    <a:lumOff val="15000"/>
                    <a:alpha val="100000"/>
                  </a:schemeClr>
                </a:solidFill>
                <a:latin typeface="仓耳渔阳体 W02"/>
                <a:ea typeface="仓耳渔阳体 W02"/>
                <a:cs typeface="+mn-cs"/>
                <a:sym typeface="仓耳渔阳体 W02"/>
              </a:endParaRPr>
            </a:p>
          </p:txBody>
        </p:sp>
      </p:grpSp>
      <p:grpSp>
        <p:nvGrpSpPr>
          <p:cNvPr id="140" name="组合 26"/>
          <p:cNvGrpSpPr/>
          <p:nvPr/>
        </p:nvGrpSpPr>
        <p:grpSpPr>
          <a:xfrm>
            <a:off x="577214" y="1786255"/>
            <a:ext cx="2686049" cy="883920"/>
            <a:chOff x="909" y="2813"/>
            <a:chExt cx="4230" cy="1390"/>
          </a:xfrm>
        </p:grpSpPr>
        <p:sp>
          <p:nvSpPr>
            <p:cNvPr id="141" name="任意多边形 10"/>
            <p:cNvSpPr/>
            <p:nvPr/>
          </p:nvSpPr>
          <p:spPr>
            <a:xfrm>
              <a:off x="909" y="2813"/>
              <a:ext cx="4230" cy="1391"/>
            </a:xfrm>
            <a:custGeom>
              <a:avLst/>
              <a:gdLst>
                <a:gd name="adj1" fmla="val 16667"/>
                <a:gd name="adj2" fmla="val 0"/>
                <a:gd name="a1" fmla="pin 0 adj1 50000"/>
                <a:gd name="a2" fmla="pin 0 adj2 50000"/>
                <a:gd name="x1" fmla="*/ ss a1 100000"/>
                <a:gd name="y1" fmla="+- b 0 x1"/>
                <a:gd name="a" fmla="*/ ss a2 100000"/>
                <a:gd name="x2" fmla="+- r 0 a"/>
                <a:gd name="y2" fmla="+- b 0 a"/>
                <a:gd name="dx1" fmla="*/ x1 29289 100000"/>
                <a:gd name="dx2" fmla="*/ a 29289 100000"/>
                <a:gd name="d" fmla="+- dx1 0 dx2"/>
                <a:gd name="dx" fmla="?: d dx1 dx2"/>
                <a:gd name="ir" fmla="+- r 0 dx"/>
                <a:gd name="ib" fmla="+- b 0 dx"/>
              </a:gdLst>
              <a:ahLst/>
              <a:cxnLst>
                <a:cxn ang="0">
                  <a:pos x="r" y="vc"/>
                </a:cxn>
                <a:cxn ang="cd4">
                  <a:pos x="hc" y="b"/>
                </a:cxn>
                <a:cxn ang="cd2">
                  <a:pos x="l" y="vc"/>
                </a:cxn>
                <a:cxn ang="3">
                  <a:pos x="hc" y="t"/>
                </a:cxn>
              </a:cxnLst>
              <a:rect l="l" t="t" r="r" b="b"/>
              <a:pathLst>
                <a:path w="4230" h="1391">
                  <a:moveTo>
                    <a:pt x="705" y="0"/>
                  </a:moveTo>
                  <a:lnTo>
                    <a:pt x="4230" y="0"/>
                  </a:lnTo>
                  <a:lnTo>
                    <a:pt x="4230" y="1391"/>
                  </a:lnTo>
                  <a:lnTo>
                    <a:pt x="0" y="1391"/>
                  </a:lnTo>
                  <a:lnTo>
                    <a:pt x="0" y="705"/>
                  </a:lnTo>
                  <a:cubicBezTo>
                    <a:pt x="-12" y="309"/>
                    <a:pt x="350" y="-10"/>
                    <a:pt x="705" y="0"/>
                  </a:cubicBezTo>
                  <a:close/>
                </a:path>
              </a:pathLst>
            </a:custGeom>
            <a:solidFill>
              <a:schemeClr val="accent1">
                <a:lumMod val="5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solidFill>
                    <a:schemeClr val="lt1"/>
                  </a:solidFill>
                </a:defRPr>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sp>
          <p:nvSpPr>
            <p:cNvPr id="142" name="文本框 22"/>
            <p:cNvSpPr txBox="true"/>
            <p:nvPr/>
          </p:nvSpPr>
          <p:spPr>
            <a:xfrm>
              <a:off x="1609" y="3139"/>
              <a:ext cx="2830" cy="729"/>
            </a:xfrm>
            <a:prstGeom prst="rect">
              <a:avLst/>
            </a:prstGeom>
            <a:noFill/>
          </p:spPr>
          <p:txBody>
            <a:bodyPr wrap="square" rtlCol="false" anchor="t">
              <a:spAutoFit/>
            </a:bodyPr>
            <a:p>
              <a:pPr algn="ctr">
                <a:buClrTx/>
                <a:buSzTx/>
                <a:buFontTx/>
              </a:pPr>
              <a:r>
                <a:rPr lang="zh-CN" sz="2400">
                  <a:solidFill>
                    <a:schemeClr val="bg1">
                      <a:alpha val="100000"/>
                    </a:schemeClr>
                  </a:solidFill>
                  <a:effectLst/>
                  <a:latin typeface="思源黑体 CN Heavy"/>
                  <a:ea typeface="思源黑体 CN Heavy"/>
                  <a:cs typeface="+mn-cs"/>
                  <a:sym typeface="仓耳渔阳体 W02"/>
                </a:rPr>
                <a:t>关键字</a:t>
              </a:r>
              <a:endParaRPr lang="zh-CN" sz="2400">
                <a:solidFill>
                  <a:schemeClr val="bg1">
                    <a:alpha val="100000"/>
                  </a:schemeClr>
                </a:solidFill>
                <a:effectLst/>
                <a:latin typeface="思源黑体 CN Heavy"/>
                <a:ea typeface="思源黑体 CN Heavy"/>
                <a:cs typeface="+mn-cs"/>
                <a:sym typeface="仓耳渔阳体 W02"/>
              </a:endParaRPr>
            </a:p>
          </p:txBody>
        </p:sp>
      </p:grpSp>
      <p:sp>
        <p:nvSpPr>
          <p:cNvPr id="143" name="文本框 24"/>
          <p:cNvSpPr txBox="true"/>
          <p:nvPr/>
        </p:nvSpPr>
        <p:spPr>
          <a:xfrm>
            <a:off x="6584315" y="1993265"/>
            <a:ext cx="1797050" cy="463550"/>
          </a:xfrm>
          <a:prstGeom prst="rect">
            <a:avLst/>
          </a:prstGeom>
          <a:noFill/>
        </p:spPr>
        <p:txBody>
          <a:bodyPr wrap="square" rtlCol="false" anchor="t">
            <a:spAutoFit/>
          </a:bodyPr>
          <a:p>
            <a:pPr algn="ctr">
              <a:buClrTx/>
              <a:buSzTx/>
              <a:buFontTx/>
            </a:pPr>
            <a:r>
              <a:rPr lang="zh-CN" sz="2400">
                <a:solidFill>
                  <a:schemeClr val="bg1">
                    <a:alpha val="100000"/>
                  </a:schemeClr>
                </a:solidFill>
                <a:effectLst/>
                <a:latin typeface="思源黑体 CN Heavy"/>
                <a:ea typeface="思源黑体 CN Heavy"/>
                <a:cs typeface="+mn-cs"/>
                <a:sym typeface="仓耳渔阳体 W02"/>
              </a:rPr>
              <a:t>关键字</a:t>
            </a:r>
            <a:endParaRPr lang="zh-CN" sz="2400">
              <a:solidFill>
                <a:schemeClr val="bg1">
                  <a:alpha val="100000"/>
                </a:schemeClr>
              </a:solidFill>
              <a:effectLst/>
              <a:latin typeface="思源黑体 CN Heavy"/>
              <a:ea typeface="思源黑体 CN Heavy"/>
              <a:cs typeface="+mn-cs"/>
              <a:sym typeface="仓耳渔阳体 W02"/>
            </a:endParaRPr>
          </a:p>
        </p:txBody>
      </p:sp>
      <p:sp>
        <p:nvSpPr>
          <p:cNvPr id="144" name="文本框 37"/>
          <p:cNvSpPr txBox="true"/>
          <p:nvPr/>
        </p:nvSpPr>
        <p:spPr>
          <a:xfrm>
            <a:off x="3362960" y="4869180"/>
            <a:ext cx="1320800" cy="1098550"/>
          </a:xfrm>
          <a:prstGeom prst="rect">
            <a:avLst/>
          </a:prstGeom>
          <a:noFill/>
        </p:spPr>
        <p:txBody>
          <a:bodyPr wrap="square" rtlCol="false" anchor="t">
            <a:spAutoFit/>
          </a:bodyPr>
          <a:p>
            <a:pPr algn="l"/>
            <a:r>
              <a:rPr lang="en-US" sz="6600">
                <a:ln>
                  <a:solidFill>
                    <a:schemeClr val="bg1">
                      <a:alpha val="100000"/>
                    </a:schemeClr>
                  </a:solidFill>
                </a:ln>
                <a:solidFill>
                  <a:schemeClr val="accent1">
                    <a:lumMod val="40000"/>
                    <a:lumOff val="60000"/>
                    <a:alpha val="20000"/>
                  </a:schemeClr>
                </a:solidFill>
                <a:effectLst/>
                <a:latin typeface="思源黑体 CN Heavy"/>
                <a:ea typeface="思源黑体 CN Heavy"/>
                <a:cs typeface="+mn-cs"/>
                <a:sym typeface="仓耳渔阳体 W02"/>
              </a:rPr>
              <a:t>01</a:t>
            </a:r>
            <a:endParaRPr lang="en-US" sz="6600">
              <a:ln>
                <a:solidFill>
                  <a:schemeClr val="bg1">
                    <a:alpha val="100000"/>
                  </a:schemeClr>
                </a:solidFill>
              </a:ln>
              <a:solidFill>
                <a:srgbClr val="D6EAFE">
                  <a:alpha val="20000"/>
                </a:srgbClr>
              </a:solidFill>
              <a:effectLst/>
              <a:latin typeface="思源黑体 CN Heavy"/>
              <a:ea typeface="思源黑体 CN Heavy"/>
              <a:cs typeface="+mn-cs"/>
              <a:sym typeface="仓耳渔阳体 W02"/>
            </a:endParaRPr>
          </a:p>
        </p:txBody>
      </p:sp>
      <p:sp>
        <p:nvSpPr>
          <p:cNvPr id="145" name="文本框 38"/>
          <p:cNvSpPr txBox="true"/>
          <p:nvPr/>
        </p:nvSpPr>
        <p:spPr>
          <a:xfrm>
            <a:off x="8915400" y="4869180"/>
            <a:ext cx="1320800" cy="1098550"/>
          </a:xfrm>
          <a:prstGeom prst="rect">
            <a:avLst/>
          </a:prstGeom>
          <a:noFill/>
        </p:spPr>
        <p:txBody>
          <a:bodyPr wrap="square" rtlCol="false" anchor="t">
            <a:spAutoFit/>
          </a:bodyPr>
          <a:p>
            <a:pPr algn="l"/>
            <a:r>
              <a:rPr lang="en-US" sz="6600">
                <a:ln>
                  <a:solidFill>
                    <a:schemeClr val="bg1">
                      <a:alpha val="100000"/>
                    </a:schemeClr>
                  </a:solidFill>
                </a:ln>
                <a:solidFill>
                  <a:schemeClr val="accent1">
                    <a:lumMod val="40000"/>
                    <a:lumOff val="60000"/>
                    <a:alpha val="20000"/>
                  </a:schemeClr>
                </a:solidFill>
                <a:effectLst/>
                <a:latin typeface="思源黑体 CN Heavy"/>
                <a:ea typeface="思源黑体 CN Heavy"/>
                <a:cs typeface="+mn-cs"/>
                <a:sym typeface="仓耳渔阳体 W02"/>
              </a:rPr>
              <a:t>02</a:t>
            </a:r>
            <a:endParaRPr lang="en-US" sz="6600">
              <a:ln>
                <a:solidFill>
                  <a:schemeClr val="bg1">
                    <a:alpha val="100000"/>
                  </a:schemeClr>
                </a:solidFill>
              </a:ln>
              <a:solidFill>
                <a:srgbClr val="D6EAFE">
                  <a:alpha val="20000"/>
                </a:srgbClr>
              </a:solidFill>
              <a:effectLst/>
              <a:latin typeface="思源黑体 CN Heavy"/>
              <a:ea typeface="思源黑体 CN Heavy"/>
              <a:cs typeface="+mn-cs"/>
              <a:sym typeface="仓耳渔阳体 W02"/>
            </a:endParaRPr>
          </a:p>
        </p:txBody>
      </p:sp>
    </p:spTree>
  </p:cSld>
  <p:clrMapOvr>
    <a:masterClrMapping/>
  </p:clrMapOvr>
</p:sld>
</file>

<file path=ppt/slides/slide14.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46" name=""/>
        <p:cNvGrpSpPr/>
        <p:nvPr/>
      </p:nvGrpSpPr>
      <p:grpSpPr>
        <a:xfrm>
          <a:off x="0" y="0"/>
          <a:ext cx="0" cy="0"/>
          <a:chOff x="0" y="0"/>
          <a:chExt cx="0" cy="0"/>
        </a:xfrm>
      </p:grpSpPr>
      <p:grpSp>
        <p:nvGrpSpPr>
          <p:cNvPr id="147" name="组合 17"/>
          <p:cNvGrpSpPr/>
          <p:nvPr/>
        </p:nvGrpSpPr>
        <p:grpSpPr>
          <a:xfrm rot="0">
            <a:off x="11537950" y="3085465"/>
            <a:ext cx="87630" cy="655955"/>
            <a:chOff x="17603" y="4507"/>
            <a:chExt cx="112" cy="838"/>
          </a:xfrm>
        </p:grpSpPr>
        <p:sp>
          <p:nvSpPr>
            <p:cNvPr id="148" name="椭圆 1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9" name="椭圆 19"/>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0" name="椭圆 20"/>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1" name="椭圆 22"/>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152" name="组合 23"/>
          <p:cNvGrpSpPr/>
          <p:nvPr/>
        </p:nvGrpSpPr>
        <p:grpSpPr>
          <a:xfrm rot="0">
            <a:off x="560705" y="3085465"/>
            <a:ext cx="87630" cy="655955"/>
            <a:chOff x="17603" y="4507"/>
            <a:chExt cx="112" cy="838"/>
          </a:xfrm>
        </p:grpSpPr>
        <p:sp>
          <p:nvSpPr>
            <p:cNvPr id="153" name="椭圆 2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4" name="椭圆 30"/>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5" name="椭圆 32"/>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6" name="椭圆 33"/>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157"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8" name="文本框 5"/>
          <p:cNvSpPr txBox="true"/>
          <p:nvPr/>
        </p:nvSpPr>
        <p:spPr>
          <a:xfrm>
            <a:off x="2219960" y="2473960"/>
            <a:ext cx="7753350" cy="1098550"/>
          </a:xfrm>
          <a:prstGeom prst="rect">
            <a:avLst/>
          </a:prstGeom>
          <a:noFill/>
        </p:spPr>
        <p:txBody>
          <a:bodyPr wrap="square" rtlCol="false" anchor="t">
            <a:spAutoFit/>
          </a:bodyPr>
          <a:p>
            <a:pPr algn="ctr">
              <a:buClrTx/>
              <a:buSzTx/>
              <a:buFontTx/>
            </a:pPr>
            <a:r>
              <a:rPr lang="zh-CN" sz="66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论文成果与应用</a:t>
            </a:r>
            <a:endParaRPr lang="zh-CN" sz="6600">
              <a:solidFill>
                <a:srgbClr val="033E7C">
                  <a:alpha val="100000"/>
                </a:srgb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endParaRPr>
          </a:p>
        </p:txBody>
      </p:sp>
      <p:sp>
        <p:nvSpPr>
          <p:cNvPr id="159" name="文本框 29"/>
          <p:cNvSpPr txBox="true"/>
          <p:nvPr/>
        </p:nvSpPr>
        <p:spPr>
          <a:xfrm>
            <a:off x="2918460" y="4062095"/>
            <a:ext cx="6356350" cy="508000"/>
          </a:xfrm>
          <a:prstGeom prst="rect">
            <a:avLst/>
          </a:prstGeom>
          <a:noFill/>
        </p:spPr>
        <p:txBody>
          <a:bodyPr wrap="square" rtlCol="false" anchor="t">
            <a:spAutoFit/>
          </a:bodyPr>
          <a:p>
            <a:pPr indent="0" algn="ctr">
              <a:lnSpc>
                <a:spcPct val="150000"/>
              </a:lnSpc>
            </a:pPr>
            <a:r>
              <a:rPr lang="zh-CN" sz="900">
                <a:solidFill>
                  <a:schemeClr val="tx1">
                    <a:lumMod val="75000"/>
                    <a:lumOff val="2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900">
              <a:solidFill>
                <a:schemeClr val="tx1">
                  <a:lumMod val="75000"/>
                  <a:lumOff val="25000"/>
                  <a:alpha val="100000"/>
                </a:schemeClr>
              </a:solidFill>
              <a:latin typeface="仓耳渔阳体 W02"/>
              <a:ea typeface="仓耳渔阳体 W02"/>
              <a:cs typeface="+mn-cs"/>
            </a:endParaRPr>
          </a:p>
        </p:txBody>
      </p:sp>
      <p:sp>
        <p:nvSpPr>
          <p:cNvPr id="160" name="文本框 37"/>
          <p:cNvSpPr txBox="true"/>
          <p:nvPr/>
        </p:nvSpPr>
        <p:spPr>
          <a:xfrm>
            <a:off x="2490470" y="3604260"/>
            <a:ext cx="7213600" cy="279400"/>
          </a:xfrm>
          <a:prstGeom prst="rect">
            <a:avLst/>
          </a:prstGeom>
          <a:noFill/>
        </p:spPr>
        <p:txBody>
          <a:bodyPr wrap="square" rtlCol="false" anchor="t">
            <a:spAutoFit/>
          </a:bodyPr>
          <a:p>
            <a:pPr algn="dist"/>
            <a:r>
              <a:rPr lang="zh-CN" sz="1200">
                <a:solidFill>
                  <a:schemeClr val="accent1">
                    <a:lumMod val="50000"/>
                    <a:alpha val="100000"/>
                  </a:schemeClr>
                </a:solidFill>
                <a:latin typeface="思源黑体 CN Bold"/>
                <a:ea typeface="思源黑体 CN Bold"/>
                <a:cs typeface="+mn-cs"/>
              </a:rPr>
              <a:t>Achievements and Applications</a:t>
            </a:r>
            <a:endParaRPr lang="zh-CN" sz="1200">
              <a:solidFill>
                <a:srgbClr val="033E7C">
                  <a:alpha val="100000"/>
                </a:srgbClr>
              </a:solidFill>
              <a:latin typeface="思源黑体 CN Bold"/>
              <a:ea typeface="思源黑体 CN Bold"/>
              <a:cs typeface="+mn-cs"/>
            </a:endParaRPr>
          </a:p>
        </p:txBody>
      </p:sp>
      <p:sp>
        <p:nvSpPr>
          <p:cNvPr id="161" name="文本框 2"/>
          <p:cNvSpPr txBox="true"/>
          <p:nvPr/>
        </p:nvSpPr>
        <p:spPr>
          <a:xfrm>
            <a:off x="5135880" y="1233805"/>
            <a:ext cx="1924050" cy="1308100"/>
          </a:xfrm>
          <a:prstGeom prst="rect">
            <a:avLst/>
          </a:prstGeom>
          <a:noFill/>
        </p:spPr>
        <p:txBody>
          <a:bodyPr wrap="square" rtlCol="false" anchor="t">
            <a:spAutoFit/>
          </a:bodyPr>
          <a:p>
            <a:pPr lvl="0" algn="ctr">
              <a:buClrTx/>
              <a:buSzTx/>
              <a:buFontTx/>
            </a:pPr>
            <a:r>
              <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rPr>
              <a:t>03</a:t>
            </a:r>
            <a:endPar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endParaRPr>
          </a:p>
        </p:txBody>
      </p:sp>
      <p:grpSp>
        <p:nvGrpSpPr>
          <p:cNvPr id="162" name="组合 3"/>
          <p:cNvGrpSpPr/>
          <p:nvPr/>
        </p:nvGrpSpPr>
        <p:grpSpPr>
          <a:xfrm>
            <a:off x="5168900" y="2015709"/>
            <a:ext cx="1854753" cy="311150"/>
            <a:chOff x="6066" y="6483"/>
            <a:chExt cx="3349" cy="713"/>
          </a:xfrm>
        </p:grpSpPr>
        <p:sp>
          <p:nvSpPr>
            <p:cNvPr id="163" name="圆角矩形 21"/>
            <p:cNvSpPr/>
            <p:nvPr/>
          </p:nvSpPr>
          <p:spPr>
            <a:xfrm>
              <a:off x="6066" y="6500"/>
              <a:ext cx="3350" cy="66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64" name="文本框 31"/>
            <p:cNvSpPr txBox="true"/>
            <p:nvPr/>
          </p:nvSpPr>
          <p:spPr>
            <a:xfrm>
              <a:off x="6334" y="6483"/>
              <a:ext cx="2879" cy="713"/>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第</a:t>
              </a:r>
              <a:r>
                <a:rPr lang="zh-CN" sz="1400">
                  <a:solidFill>
                    <a:schemeClr val="bg1">
                      <a:alpha val="100000"/>
                    </a:schemeClr>
                  </a:solidFill>
                  <a:latin typeface="思源黑体 CN Bold"/>
                  <a:ea typeface="思源黑体 CN Bold"/>
                  <a:cs typeface="+mn-cs"/>
                </a:rPr>
                <a:t>三部分</a:t>
              </a:r>
              <a:endParaRPr lang="zh-CN" sz="1400">
                <a:solidFill>
                  <a:schemeClr val="bg1">
                    <a:alpha val="100000"/>
                  </a:schemeClr>
                </a:solidFill>
                <a:latin typeface="思源黑体 CN Bold"/>
                <a:ea typeface="思源黑体 CN Bold"/>
                <a:cs typeface="+mn-cs"/>
              </a:endParaRPr>
            </a:p>
          </p:txBody>
        </p:sp>
      </p:grpSp>
      <p:grpSp>
        <p:nvGrpSpPr>
          <p:cNvPr id="165" name="组合 60"/>
          <p:cNvGrpSpPr/>
          <p:nvPr/>
        </p:nvGrpSpPr>
        <p:grpSpPr>
          <a:xfrm rot="0">
            <a:off x="0" y="5510530"/>
            <a:ext cx="12192000" cy="1415415"/>
            <a:chOff x="0" y="8917"/>
            <a:chExt cx="19200" cy="1990"/>
          </a:xfrm>
        </p:grpSpPr>
        <p:sp>
          <p:nvSpPr>
            <p:cNvPr id="166" name="任意多边形 6"/>
            <p:cNvSpPr/>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167" name="任意多边形 7"/>
            <p:cNvSpPr/>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sp>
        <p:nvSpPr>
          <p:cNvPr id="168" name="文本框 1"/>
          <p:cNvSpPr txBox="true"/>
          <p:nvPr/>
        </p:nvSpPr>
        <p:spPr>
          <a:xfrm>
            <a:off x="467995" y="626745"/>
            <a:ext cx="2781300" cy="311150"/>
          </a:xfrm>
          <a:prstGeom prst="rect">
            <a:avLst/>
          </a:prstGeom>
          <a:noFill/>
        </p:spPr>
        <p:txBody>
          <a:bodyPr wrap="square" rtlCol="false">
            <a:spAutoFit/>
          </a:bodyPr>
          <a:p>
            <a:pPr/>
            <a:r>
              <a:rPr lang="en-US" sz="1400">
                <a:solidFill>
                  <a:schemeClr val="accent1">
                    <a:lumMod val="50000"/>
                    <a:alpha val="100000"/>
                  </a:schemeClr>
                </a:solidFill>
                <a:latin typeface="思源黑体 CN Bold"/>
                <a:ea typeface="思源黑体 CN Bold"/>
                <a:cs typeface="思源黑体 CN Bold"/>
              </a:rPr>
              <a:t>your logo   //   </a:t>
            </a:r>
            <a:r>
              <a:rPr lang="zh-CN" sz="1400">
                <a:solidFill>
                  <a:schemeClr val="accent1">
                    <a:lumMod val="50000"/>
                    <a:alpha val="100000"/>
                  </a:schemeClr>
                </a:solidFill>
                <a:latin typeface="思源黑体 CN Bold"/>
                <a:ea typeface="思源黑体 CN Bold"/>
                <a:cs typeface="思源黑体 CN Bold"/>
              </a:rPr>
              <a:t>稻壳学院</a:t>
            </a:r>
            <a:endParaRPr lang="zh-CN" sz="1400">
              <a:solidFill>
                <a:srgbClr val="033E7C">
                  <a:alpha val="100000"/>
                </a:srgbClr>
              </a:solidFill>
              <a:latin typeface="思源黑体 CN Bold"/>
              <a:ea typeface="思源黑体 CN Bold"/>
              <a:cs typeface="思源黑体 CN Bold"/>
            </a:endParaRPr>
          </a:p>
        </p:txBody>
      </p:sp>
      <p:grpSp>
        <p:nvGrpSpPr>
          <p:cNvPr id="169" name="组合 11"/>
          <p:cNvGrpSpPr/>
          <p:nvPr/>
        </p:nvGrpSpPr>
        <p:grpSpPr>
          <a:xfrm rot="0">
            <a:off x="11373485" y="719455"/>
            <a:ext cx="234950" cy="121920"/>
            <a:chOff x="17935" y="1176"/>
            <a:chExt cx="412" cy="294"/>
          </a:xfrm>
        </p:grpSpPr>
        <p:cxnSp>
          <p:nvCxnSpPr>
            <p:cNvPr id="170"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71"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72"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173" name="文本框 34"/>
          <p:cNvSpPr txBox="true"/>
          <p:nvPr/>
        </p:nvSpPr>
        <p:spPr>
          <a:xfrm>
            <a:off x="5625465" y="4905375"/>
            <a:ext cx="946150" cy="279400"/>
          </a:xfrm>
          <a:prstGeom prst="rect">
            <a:avLst/>
          </a:prstGeom>
          <a:noFill/>
        </p:spPr>
        <p:txBody>
          <a:bodyPr wrap="square" rtlCol="false">
            <a:spAutoFit/>
          </a:bodyPr>
          <a:p>
            <a:pPr algn="dist"/>
            <a:r>
              <a:rPr lang="en-US" sz="1200">
                <a:solidFill>
                  <a:schemeClr val="accent1">
                    <a:lumMod val="50000"/>
                    <a:alpha val="100000"/>
                  </a:schemeClr>
                </a:solidFill>
                <a:latin typeface="思源黑体 CN Bold"/>
                <a:ea typeface="思源黑体 CN Bold"/>
                <a:cs typeface="+mn-cs"/>
              </a:rPr>
              <a:t>03  /  04</a:t>
            </a:r>
            <a:endParaRPr lang="en-US" sz="1200">
              <a:solidFill>
                <a:srgbClr val="033E7C">
                  <a:alpha val="100000"/>
                </a:srgbClr>
              </a:solidFill>
              <a:latin typeface="思源黑体 CN Bold"/>
              <a:ea typeface="思源黑体 CN Bold"/>
              <a:cs typeface="+mn-cs"/>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74" name=""/>
        <p:cNvGrpSpPr/>
        <p:nvPr/>
      </p:nvGrpSpPr>
      <p:grpSpPr>
        <a:xfrm>
          <a:off x="0" y="0"/>
          <a:ext cx="0" cy="0"/>
          <a:chOff x="0" y="0"/>
          <a:chExt cx="0" cy="0"/>
        </a:xfrm>
      </p:grpSpPr>
      <p:pic>
        <p:nvPicPr>
          <p:cNvPr id="175" name="http://photo-static-api.fotomore.com/creative/vcg/veer/400/new/VCG41N668207866.jpg?uid=386&amp;timestamp=1685070878&amp;sign=157633c59ba8ef124d719fce1a0269b0" descr="templates\picture_hover\&amp;pky220_sjzg_VCG41N668207866&amp;"/>
          <p:cNvPicPr>
            <a:picLocks noChangeAspect="true"/>
          </p:cNvPicPr>
          <p:nvPr/>
        </p:nvPicPr>
        <p:blipFill>
          <a:blip r:embed="rId2"/>
          <a:srcRect l="6034" t="2133" r="1752" b="9775"/>
          <a:stretch>
            <a:fillRect/>
          </a:stretch>
        </p:blipFill>
        <p:spPr>
          <a:xfrm>
            <a:off x="4746625" y="4062095"/>
            <a:ext cx="4144010" cy="1888490"/>
          </a:xfrm>
          <a:custGeom>
            <a:avLst/>
            <a:gdLst/>
            <a:ahLst/>
            <a:cxnLst>
              <a:cxn ang="3">
                <a:pos x="hc" y="t"/>
              </a:cxn>
              <a:cxn ang="cd2">
                <a:pos x="l" y="vc"/>
              </a:cxn>
              <a:cxn ang="cd4">
                <a:pos x="hc" y="b"/>
              </a:cxn>
              <a:cxn ang="0">
                <a:pos x="r" y="vc"/>
              </a:cxn>
            </a:cxnLst>
            <a:rect l="l" t="t" r="r" b="b"/>
            <a:pathLst>
              <a:path w="6526" h="2974">
                <a:moveTo>
                  <a:pt x="0" y="0"/>
                </a:moveTo>
                <a:lnTo>
                  <a:pt x="6526" y="0"/>
                </a:lnTo>
                <a:lnTo>
                  <a:pt x="6526" y="2974"/>
                </a:lnTo>
                <a:lnTo>
                  <a:pt x="0" y="2974"/>
                </a:lnTo>
                <a:lnTo>
                  <a:pt x="0" y="0"/>
                </a:lnTo>
                <a:close/>
              </a:path>
            </a:pathLst>
          </a:custGeom>
        </p:spPr>
      </p:pic>
      <p:pic>
        <p:nvPicPr>
          <p:cNvPr id="176" name="http://photo-static-api.fotomore.com/creative/vcg/400/version23/VCG41157686106.jpg?uid=386&amp;timestamp=1685070610&amp;sign=230e6aa22b7032efc14cd6eed1887ab0" descr="templates\picture_hover\&amp;pky130_sjzg_VCG41157686106&amp;"/>
          <p:cNvPicPr>
            <a:picLocks noChangeAspect="true"/>
          </p:cNvPicPr>
          <p:nvPr/>
        </p:nvPicPr>
        <p:blipFill>
          <a:blip r:embed="rId3"/>
          <a:srcRect l="2985" t="11572" r="1699" b="22501"/>
          <a:stretch>
            <a:fillRect/>
          </a:stretch>
        </p:blipFill>
        <p:spPr>
          <a:xfrm>
            <a:off x="560705" y="4062095"/>
            <a:ext cx="4096385" cy="1888490"/>
          </a:xfrm>
          <a:custGeom>
            <a:avLst/>
            <a:gdLst/>
            <a:ahLst/>
            <a:cxnLst>
              <a:cxn ang="3">
                <a:pos x="hc" y="t"/>
              </a:cxn>
              <a:cxn ang="cd2">
                <a:pos x="l" y="vc"/>
              </a:cxn>
              <a:cxn ang="cd4">
                <a:pos x="hc" y="b"/>
              </a:cxn>
              <a:cxn ang="0">
                <a:pos x="r" y="vc"/>
              </a:cxn>
            </a:cxnLst>
            <a:rect l="l" t="t" r="r" b="b"/>
            <a:pathLst>
              <a:path w="6451" h="2974">
                <a:moveTo>
                  <a:pt x="0" y="0"/>
                </a:moveTo>
                <a:lnTo>
                  <a:pt x="6451" y="0"/>
                </a:lnTo>
                <a:lnTo>
                  <a:pt x="6451" y="2974"/>
                </a:lnTo>
                <a:lnTo>
                  <a:pt x="0" y="2974"/>
                </a:lnTo>
                <a:lnTo>
                  <a:pt x="0" y="0"/>
                </a:lnTo>
                <a:close/>
              </a:path>
            </a:pathLst>
          </a:custGeom>
        </p:spPr>
      </p:pic>
      <p:sp>
        <p:nvSpPr>
          <p:cNvPr id="177" name="椭圆 11"/>
          <p:cNvSpPr/>
          <p:nvPr/>
        </p:nvSpPr>
        <p:spPr>
          <a:xfrm>
            <a:off x="6527800" y="1661160"/>
            <a:ext cx="1953895" cy="1953260"/>
          </a:xfrm>
          <a:prstGeom prst="ellipse">
            <a:avLst/>
          </a:prstGeom>
          <a:gradFill>
            <a:gsLst>
              <a:gs pos="6000">
                <a:schemeClr val="accent1">
                  <a:lumMod val="40000"/>
                  <a:lumOff val="60000"/>
                  <a:alpha val="100000"/>
                </a:schemeClr>
              </a:gs>
              <a:gs pos="77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78" name="圆角矩形 9"/>
          <p:cNvSpPr/>
          <p:nvPr/>
        </p:nvSpPr>
        <p:spPr>
          <a:xfrm>
            <a:off x="7145338" y="1853565"/>
            <a:ext cx="4426585" cy="47688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63500" dist="635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179" name="组合 2"/>
          <p:cNvGrpSpPr/>
          <p:nvPr/>
        </p:nvGrpSpPr>
        <p:grpSpPr>
          <a:xfrm>
            <a:off x="462280" y="415290"/>
            <a:ext cx="3580765" cy="647700"/>
            <a:chOff x="728" y="654"/>
            <a:chExt cx="5639" cy="1020"/>
          </a:xfrm>
        </p:grpSpPr>
        <p:sp>
          <p:nvSpPr>
            <p:cNvPr id="180"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81"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论文成果与应用</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182"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03</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grpSp>
        <p:nvGrpSpPr>
          <p:cNvPr id="183" name="组合 42"/>
          <p:cNvGrpSpPr/>
          <p:nvPr/>
        </p:nvGrpSpPr>
        <p:grpSpPr>
          <a:xfrm>
            <a:off x="553720" y="1665605"/>
            <a:ext cx="3666807" cy="527050"/>
            <a:chOff x="856" y="6710"/>
            <a:chExt cx="5774" cy="830"/>
          </a:xfrm>
        </p:grpSpPr>
        <p:sp>
          <p:nvSpPr>
            <p:cNvPr id="184" name="矩形 19"/>
            <p:cNvSpPr/>
            <p:nvPr/>
          </p:nvSpPr>
          <p:spPr>
            <a:xfrm rot="16200000" flipH="true">
              <a:off x="3638" y="4541"/>
              <a:ext cx="211" cy="5774"/>
            </a:xfrm>
            <a:prstGeom prst="rect">
              <a:avLst/>
            </a:prstGeom>
            <a:gradFill>
              <a:gsLst>
                <a:gs pos="0">
                  <a:schemeClr val="accent1">
                    <a:lumMod val="40000"/>
                    <a:lumOff val="60000"/>
                    <a:alpha val="100000"/>
                  </a:schemeClr>
                </a:gs>
                <a:gs pos="79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85" name="文本框 14"/>
            <p:cNvSpPr txBox="true"/>
            <p:nvPr/>
          </p:nvSpPr>
          <p:spPr>
            <a:xfrm>
              <a:off x="856" y="6710"/>
              <a:ext cx="5500" cy="830"/>
            </a:xfrm>
            <a:prstGeom prst="rect">
              <a:avLst/>
            </a:prstGeom>
            <a:noFill/>
          </p:spPr>
          <p:txBody>
            <a:bodyPr wrap="square" rtlCol="false" anchor="t">
              <a:spAutoFit/>
            </a:bodyPr>
            <a:p>
              <a:pPr algn="l">
                <a:buClrTx/>
                <a:buSzTx/>
                <a:buFontTx/>
              </a:pPr>
              <a:r>
                <a:rPr lang="zh-CN" sz="2800">
                  <a:solidFill>
                    <a:schemeClr val="tx1">
                      <a:lumMod val="85000"/>
                      <a:lumOff val="15000"/>
                      <a:alpha val="100000"/>
                    </a:schemeClr>
                  </a:solidFill>
                  <a:effectLst/>
                  <a:latin typeface="思源黑体 CN Heavy"/>
                  <a:ea typeface="思源黑体 CN Heavy"/>
                  <a:cs typeface="+mn-cs"/>
                  <a:sym typeface="仓耳渔阳体 W02"/>
                </a:rPr>
                <a:t>论文成果与应用</a:t>
              </a:r>
              <a:endParaRPr lang="zh-CN" sz="2800">
                <a:solidFill>
                  <a:schemeClr val="tx1">
                    <a:lumMod val="85000"/>
                    <a:lumOff val="15000"/>
                    <a:alpha val="100000"/>
                  </a:schemeClr>
                </a:solidFill>
                <a:effectLst/>
                <a:latin typeface="思源黑体 CN Heavy"/>
                <a:ea typeface="思源黑体 CN Heavy"/>
                <a:cs typeface="+mn-cs"/>
                <a:sym typeface="仓耳渔阳体 W02"/>
              </a:endParaRPr>
            </a:p>
          </p:txBody>
        </p:sp>
      </p:grpSp>
      <p:sp>
        <p:nvSpPr>
          <p:cNvPr id="186" name="文本框 15"/>
          <p:cNvSpPr txBox="true"/>
          <p:nvPr/>
        </p:nvSpPr>
        <p:spPr>
          <a:xfrm>
            <a:off x="553720" y="2339340"/>
            <a:ext cx="5594350" cy="10668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您的正文已经简明扼要，字字珠玑，但信息却错综复杂，需要用更多的文字来表述；但请您尽可能提炼思想的精髓，否则容易造成观者的阅读压力，适得其反。</a:t>
            </a:r>
            <a:endParaRPr lang="zh-CN" sz="1000">
              <a:solidFill>
                <a:schemeClr val="tx1">
                  <a:lumMod val="85000"/>
                  <a:lumOff val="15000"/>
                  <a:alpha val="100000"/>
                </a:schemeClr>
              </a:solidFill>
              <a:latin typeface="仓耳渔阳体 W02"/>
              <a:ea typeface="仓耳渔阳体 W02"/>
              <a:cs typeface="+mn-cs"/>
            </a:endParaRPr>
          </a:p>
        </p:txBody>
      </p:sp>
      <p:sp>
        <p:nvSpPr>
          <p:cNvPr id="187" name="矩形 6"/>
          <p:cNvSpPr/>
          <p:nvPr/>
        </p:nvSpPr>
        <p:spPr>
          <a:xfrm>
            <a:off x="8971915" y="4032568"/>
            <a:ext cx="2629535" cy="1888490"/>
          </a:xfrm>
          <a:prstGeom prst="rect">
            <a:avLst/>
          </a:prstGeom>
          <a:solidFill>
            <a:schemeClr val="accent4">
              <a:lumMod val="60000"/>
              <a:lumOff val="4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88" name="圆角矩形 21"/>
          <p:cNvSpPr/>
          <p:nvPr/>
        </p:nvSpPr>
        <p:spPr>
          <a:xfrm>
            <a:off x="7145338" y="2393315"/>
            <a:ext cx="4426585" cy="47688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63500" dist="635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89" name="圆角矩形 7"/>
          <p:cNvSpPr/>
          <p:nvPr/>
        </p:nvSpPr>
        <p:spPr>
          <a:xfrm>
            <a:off x="7145338" y="2932430"/>
            <a:ext cx="4426585" cy="47688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63500" dist="635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90" name="文本框 12"/>
          <p:cNvSpPr txBox="true"/>
          <p:nvPr/>
        </p:nvSpPr>
        <p:spPr>
          <a:xfrm>
            <a:off x="7696200" y="1972945"/>
            <a:ext cx="3327400" cy="247650"/>
          </a:xfrm>
          <a:prstGeom prst="rect">
            <a:avLst/>
          </a:prstGeom>
          <a:noFill/>
        </p:spPr>
        <p:txBody>
          <a:bodyPr wrap="square" rtlCol="false" anchor="t">
            <a:spAutoFit/>
          </a:bodyPr>
          <a:p>
            <a:pPr algn="ct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91" name="文本框 13"/>
          <p:cNvSpPr txBox="true"/>
          <p:nvPr/>
        </p:nvSpPr>
        <p:spPr>
          <a:xfrm>
            <a:off x="7696200" y="2498725"/>
            <a:ext cx="3327400" cy="247650"/>
          </a:xfrm>
          <a:prstGeom prst="rect">
            <a:avLst/>
          </a:prstGeom>
          <a:noFill/>
        </p:spPr>
        <p:txBody>
          <a:bodyPr wrap="square" rtlCol="false" anchor="t">
            <a:spAutoFit/>
          </a:bodyPr>
          <a:p>
            <a:pPr algn="ct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92" name="文本框 16"/>
          <p:cNvSpPr txBox="true"/>
          <p:nvPr/>
        </p:nvSpPr>
        <p:spPr>
          <a:xfrm>
            <a:off x="7696200" y="3039745"/>
            <a:ext cx="3327400" cy="247650"/>
          </a:xfrm>
          <a:prstGeom prst="rect">
            <a:avLst/>
          </a:prstGeom>
          <a:noFill/>
        </p:spPr>
        <p:txBody>
          <a:bodyPr wrap="square" rtlCol="false" anchor="t">
            <a:spAutoFit/>
          </a:bodyPr>
          <a:p>
            <a:pPr algn="ct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93" name="文本框 22"/>
          <p:cNvSpPr txBox="true"/>
          <p:nvPr/>
        </p:nvSpPr>
        <p:spPr>
          <a:xfrm>
            <a:off x="9824085" y="4500245"/>
            <a:ext cx="927100" cy="946150"/>
          </a:xfrm>
          <a:prstGeom prst="rect">
            <a:avLst/>
          </a:prstGeom>
          <a:noFill/>
        </p:spPr>
        <p:txBody>
          <a:bodyPr wrap="square" rtlCol="false" anchor="t">
            <a:spAutoFit/>
          </a:bodyPr>
          <a:p>
            <a:pPr algn="ctr"/>
            <a:r>
              <a:rPr lang="zh-CN" sz="2800">
                <a:solidFill>
                  <a:schemeClr val="bg1">
                    <a:alpha val="100000"/>
                  </a:schemeClr>
                </a:solidFill>
                <a:effectLst/>
                <a:latin typeface="思源黑体 CN Heavy"/>
                <a:ea typeface="思源黑体 CN Heavy"/>
                <a:cs typeface="+mn-cs"/>
                <a:sym typeface="仓耳渔阳体 W02"/>
              </a:rPr>
              <a:t>论文</a:t>
            </a:r>
            <a:endParaRPr lang="zh-CN" sz="2800">
              <a:solidFill>
                <a:schemeClr val="bg1">
                  <a:alpha val="100000"/>
                </a:schemeClr>
              </a:solidFill>
              <a:effectLst/>
              <a:latin typeface="思源黑体 CN Heavy"/>
              <a:ea typeface="思源黑体 CN Heavy"/>
              <a:cs typeface="+mn-cs"/>
              <a:sym typeface="仓耳渔阳体 W02"/>
            </a:endParaRPr>
          </a:p>
          <a:p>
            <a:pPr algn="ctr"/>
            <a:r>
              <a:rPr lang="zh-CN" sz="2800">
                <a:solidFill>
                  <a:schemeClr val="bg1">
                    <a:alpha val="100000"/>
                  </a:schemeClr>
                </a:solidFill>
                <a:effectLst/>
                <a:latin typeface="思源黑体 CN Heavy"/>
                <a:ea typeface="思源黑体 CN Heavy"/>
                <a:cs typeface="+mn-cs"/>
                <a:sym typeface="仓耳渔阳体 W02"/>
              </a:rPr>
              <a:t>成果</a:t>
            </a:r>
            <a:endParaRPr lang="zh-CN" sz="2800">
              <a:solidFill>
                <a:schemeClr val="bg1">
                  <a:alpha val="100000"/>
                </a:schemeClr>
              </a:solidFill>
              <a:effectLst/>
              <a:latin typeface="思源黑体 CN Heavy"/>
              <a:ea typeface="思源黑体 CN Heavy"/>
              <a:cs typeface="+mn-cs"/>
              <a:sym typeface="仓耳渔阳体 W02"/>
            </a:endParaRPr>
          </a:p>
        </p:txBody>
      </p:sp>
    </p:spTree>
  </p:cSld>
  <p:clrMapOvr>
    <a:masterClrMapping/>
  </p:clrMapOvr>
</p:sld>
</file>

<file path=ppt/slides/slide16.xml><?xml version="1.0" encoding="utf-8"?>
<p:sld xmlns:a="http://schemas.openxmlformats.org/drawingml/2006/main" xmlns:asvg="http://schemas.microsoft.com/office/drawing/2016/SVG/main" xmlns:p="http://schemas.openxmlformats.org/presentationml/2006/main" xmlns:r="http://schemas.openxmlformats.org/officeDocument/2006/relationships" xmlns:mc="http://schemas.openxmlformats.org/markup-compatibility/2006" mc:Ignorable="asvg">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94" name=""/>
        <p:cNvGrpSpPr/>
        <p:nvPr/>
      </p:nvGrpSpPr>
      <p:grpSpPr>
        <a:xfrm>
          <a:off x="0" y="0"/>
          <a:ext cx="0" cy="0"/>
          <a:chOff x="0" y="0"/>
          <a:chExt cx="0" cy="0"/>
        </a:xfrm>
      </p:grpSpPr>
      <p:grpSp>
        <p:nvGrpSpPr>
          <p:cNvPr id="195" name="组合 40"/>
          <p:cNvGrpSpPr/>
          <p:nvPr/>
        </p:nvGrpSpPr>
        <p:grpSpPr>
          <a:xfrm>
            <a:off x="4316095" y="2003425"/>
            <a:ext cx="3564890" cy="3519170"/>
            <a:chOff x="6797" y="3155"/>
            <a:chExt cx="5614" cy="5542"/>
          </a:xfrm>
        </p:grpSpPr>
        <p:grpSp>
          <p:nvGrpSpPr>
            <p:cNvPr id="196" name="组合 38"/>
            <p:cNvGrpSpPr/>
            <p:nvPr/>
          </p:nvGrpSpPr>
          <p:grpSpPr>
            <a:xfrm>
              <a:off x="6797" y="3155"/>
              <a:ext cx="2594" cy="5542"/>
              <a:chOff x="6797" y="3155"/>
              <a:chExt cx="2594" cy="5542"/>
            </a:xfrm>
          </p:grpSpPr>
          <p:sp>
            <p:nvSpPr>
              <p:cNvPr id="197" name="对角圆角矩形 3"/>
              <p:cNvSpPr/>
              <p:nvPr/>
            </p:nvSpPr>
            <p:spPr>
              <a:xfrm flipV="true">
                <a:off x="6797" y="3155"/>
                <a:ext cx="2594" cy="2594"/>
              </a:xfrm>
              <a:prstGeom prst="round2DiagRect">
                <a:avLst/>
              </a:prstGeom>
              <a:solidFill>
                <a:schemeClr val="accent1">
                  <a:lumMod val="5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98" name="对角圆角矩形 10"/>
              <p:cNvSpPr/>
              <p:nvPr/>
            </p:nvSpPr>
            <p:spPr>
              <a:xfrm>
                <a:off x="6797" y="6103"/>
                <a:ext cx="2594" cy="2594"/>
              </a:xfrm>
              <a:prstGeom prst="round2DiagRect">
                <a:avLst/>
              </a:prstGeom>
              <a:solidFill>
                <a:schemeClr val="accent4">
                  <a:lumMod val="60000"/>
                  <a:lumOff val="4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pic>
            <p:nvPicPr>
              <p:cNvPr id="199" name="图片 32" descr="32313630313239373b32313630313233393bc2dbcec4b7d6c0e0"/>
              <p:cNvPicPr>
                <a:picLocks noChangeAspect="true"/>
              </p:cNvPicPr>
              <p:nvPr/>
            </p:nvPicPr>
            <p:blipFill>
              <a:blip r:embed="rId1">
                <a:extLst>
                  <a:ext uri="{96DAC541-7B7A-43D3-8B79-37D633B846F1}">
                    <asvg:svgBlip r:embed="rId2"/>
                  </a:ext>
                </a:extLst>
              </a:blip>
              <a:stretch>
                <a:fillRect/>
              </a:stretch>
            </p:blipFill>
            <p:spPr>
              <a:xfrm>
                <a:off x="7652" y="4010"/>
                <a:ext cx="884" cy="884"/>
              </a:xfrm>
              <a:prstGeom prst="rect">
                <a:avLst/>
              </a:prstGeom>
            </p:spPr>
          </p:pic>
          <p:pic>
            <p:nvPicPr>
              <p:cNvPr id="200" name="图片 33" descr="32313630313239373b32313630313234333bc2dbcec4c6dabfaf"/>
              <p:cNvPicPr>
                <a:picLocks noChangeAspect="true"/>
              </p:cNvPicPr>
              <p:nvPr/>
            </p:nvPicPr>
            <p:blipFill>
              <a:blip r:embed="rId3">
                <a:extLst>
                  <a:ext uri="{96DAC541-7B7A-43D3-8B79-37D633B846F1}">
                    <asvg:svgBlip r:embed="rId4"/>
                  </a:ext>
                </a:extLst>
              </a:blip>
              <a:stretch>
                <a:fillRect/>
              </a:stretch>
            </p:blipFill>
            <p:spPr>
              <a:xfrm>
                <a:off x="7652" y="6958"/>
                <a:ext cx="884" cy="884"/>
              </a:xfrm>
              <a:prstGeom prst="rect">
                <a:avLst/>
              </a:prstGeom>
            </p:spPr>
          </p:pic>
        </p:grpSp>
        <p:grpSp>
          <p:nvGrpSpPr>
            <p:cNvPr id="201" name="组合 37"/>
            <p:cNvGrpSpPr/>
            <p:nvPr/>
          </p:nvGrpSpPr>
          <p:grpSpPr>
            <a:xfrm>
              <a:off x="9817" y="3155"/>
              <a:ext cx="2594" cy="5542"/>
              <a:chOff x="9817" y="3155"/>
              <a:chExt cx="2594" cy="5542"/>
            </a:xfrm>
          </p:grpSpPr>
          <p:sp>
            <p:nvSpPr>
              <p:cNvPr id="202" name="对角圆角矩形 8"/>
              <p:cNvSpPr/>
              <p:nvPr/>
            </p:nvSpPr>
            <p:spPr>
              <a:xfrm flipH="true" flipV="true">
                <a:off x="9817" y="3155"/>
                <a:ext cx="2594" cy="2594"/>
              </a:xfrm>
              <a:prstGeom prst="round2DiagRect">
                <a:avLst/>
              </a:prstGeom>
              <a:solidFill>
                <a:schemeClr val="accent4">
                  <a:lumMod val="60000"/>
                  <a:lumOff val="4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203" name="对角圆角矩形 11"/>
              <p:cNvSpPr/>
              <p:nvPr/>
            </p:nvSpPr>
            <p:spPr>
              <a:xfrm flipH="true">
                <a:off x="9817" y="6103"/>
                <a:ext cx="2594" cy="2594"/>
              </a:xfrm>
              <a:prstGeom prst="round2DiagRect">
                <a:avLst/>
              </a:prstGeom>
              <a:solidFill>
                <a:schemeClr val="accent1">
                  <a:lumMod val="5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pic>
            <p:nvPicPr>
              <p:cNvPr id="204" name="图片 35" descr="32313630313239373b32313630313234373bc2dbcec4cdb3bcc6"/>
              <p:cNvPicPr>
                <a:picLocks noChangeAspect="true"/>
              </p:cNvPicPr>
              <p:nvPr/>
            </p:nvPicPr>
            <p:blipFill>
              <a:blip r:embed="rId5">
                <a:extLst>
                  <a:ext uri="{96DAC541-7B7A-43D3-8B79-37D633B846F1}">
                    <asvg:svgBlip r:embed="rId6"/>
                  </a:ext>
                </a:extLst>
              </a:blip>
              <a:stretch>
                <a:fillRect/>
              </a:stretch>
            </p:blipFill>
            <p:spPr>
              <a:xfrm>
                <a:off x="10672" y="6958"/>
                <a:ext cx="884" cy="884"/>
              </a:xfrm>
              <a:prstGeom prst="rect">
                <a:avLst/>
              </a:prstGeom>
            </p:spPr>
          </p:pic>
          <p:pic>
            <p:nvPicPr>
              <p:cNvPr id="205" name="图片 36" descr="32313630313239373b32313630313235303bbfcecce2d1d0bebf"/>
              <p:cNvPicPr>
                <a:picLocks noChangeAspect="true"/>
              </p:cNvPicPr>
              <p:nvPr/>
            </p:nvPicPr>
            <p:blipFill>
              <a:blip r:embed="rId7">
                <a:extLst>
                  <a:ext uri="{96DAC541-7B7A-43D3-8B79-37D633B846F1}">
                    <asvg:svgBlip r:embed="rId8"/>
                  </a:ext>
                </a:extLst>
              </a:blip>
              <a:stretch>
                <a:fillRect/>
              </a:stretch>
            </p:blipFill>
            <p:spPr>
              <a:xfrm>
                <a:off x="10716" y="3940"/>
                <a:ext cx="1024" cy="1024"/>
              </a:xfrm>
              <a:prstGeom prst="rect">
                <a:avLst/>
              </a:prstGeom>
            </p:spPr>
          </p:pic>
        </p:grpSp>
      </p:grpSp>
      <p:grpSp>
        <p:nvGrpSpPr>
          <p:cNvPr id="206" name="组合 20"/>
          <p:cNvGrpSpPr/>
          <p:nvPr/>
        </p:nvGrpSpPr>
        <p:grpSpPr>
          <a:xfrm flipH="true">
            <a:off x="8500745" y="2265045"/>
            <a:ext cx="2995930" cy="2379980"/>
            <a:chOff x="1082" y="3472"/>
            <a:chExt cx="4718" cy="3748"/>
          </a:xfrm>
        </p:grpSpPr>
        <p:sp>
          <p:nvSpPr>
            <p:cNvPr id="207" name="圆角矩形 21"/>
            <p:cNvSpPr/>
            <p:nvPr/>
          </p:nvSpPr>
          <p:spPr>
            <a:xfrm flipH="true">
              <a:off x="1082" y="6928"/>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08" name="圆角矩形 23"/>
            <p:cNvSpPr/>
            <p:nvPr/>
          </p:nvSpPr>
          <p:spPr>
            <a:xfrm flipH="true">
              <a:off x="1082" y="3472"/>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209" name="组合 19"/>
          <p:cNvGrpSpPr/>
          <p:nvPr/>
        </p:nvGrpSpPr>
        <p:grpSpPr>
          <a:xfrm>
            <a:off x="687070" y="2204720"/>
            <a:ext cx="2995930" cy="2379980"/>
            <a:chOff x="1082" y="3472"/>
            <a:chExt cx="4718" cy="3748"/>
          </a:xfrm>
        </p:grpSpPr>
        <p:sp>
          <p:nvSpPr>
            <p:cNvPr id="210" name="圆角矩形 18"/>
            <p:cNvSpPr/>
            <p:nvPr/>
          </p:nvSpPr>
          <p:spPr>
            <a:xfrm flipH="true">
              <a:off x="1082" y="6928"/>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11" name="圆角矩形 39"/>
            <p:cNvSpPr/>
            <p:nvPr/>
          </p:nvSpPr>
          <p:spPr>
            <a:xfrm flipH="true">
              <a:off x="1082" y="3472"/>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212" name="组合 2"/>
          <p:cNvGrpSpPr/>
          <p:nvPr/>
        </p:nvGrpSpPr>
        <p:grpSpPr>
          <a:xfrm>
            <a:off x="462280" y="415290"/>
            <a:ext cx="3580765" cy="647700"/>
            <a:chOff x="728" y="654"/>
            <a:chExt cx="5639" cy="1020"/>
          </a:xfrm>
        </p:grpSpPr>
        <p:sp>
          <p:nvSpPr>
            <p:cNvPr id="213"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14"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论文成果与应用</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215"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03</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216" name="文本框 22"/>
          <p:cNvSpPr txBox="true"/>
          <p:nvPr/>
        </p:nvSpPr>
        <p:spPr>
          <a:xfrm>
            <a:off x="567690" y="2410460"/>
            <a:ext cx="3009900" cy="1003300"/>
          </a:xfrm>
          <a:prstGeom prst="rect">
            <a:avLst/>
          </a:prstGeom>
          <a:noFill/>
        </p:spPr>
        <p:txBody>
          <a:bodyPr wrap="square" rtlCol="false" anchor="t">
            <a:spAutoFit/>
          </a:bodyPr>
          <a:p>
            <a:pPr indent="0" algn="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17" name="文本框 25"/>
          <p:cNvSpPr txBox="true"/>
          <p:nvPr/>
        </p:nvSpPr>
        <p:spPr>
          <a:xfrm>
            <a:off x="1196975" y="1990725"/>
            <a:ext cx="2374900" cy="400050"/>
          </a:xfrm>
          <a:prstGeom prst="rect">
            <a:avLst/>
          </a:prstGeom>
          <a:noFill/>
        </p:spPr>
        <p:txBody>
          <a:bodyPr wrap="square" rtlCol="false" anchor="t">
            <a:spAutoFit/>
          </a:bodyPr>
          <a:p>
            <a:pPr algn="r">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218" name="文本框 26"/>
          <p:cNvSpPr txBox="true"/>
          <p:nvPr/>
        </p:nvSpPr>
        <p:spPr>
          <a:xfrm>
            <a:off x="567690" y="4593590"/>
            <a:ext cx="3009900" cy="1003300"/>
          </a:xfrm>
          <a:prstGeom prst="rect">
            <a:avLst/>
          </a:prstGeom>
          <a:noFill/>
        </p:spPr>
        <p:txBody>
          <a:bodyPr wrap="square" rtlCol="false" anchor="t">
            <a:spAutoFit/>
          </a:bodyPr>
          <a:p>
            <a:pPr indent="0" algn="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19" name="文本框 27"/>
          <p:cNvSpPr txBox="true"/>
          <p:nvPr/>
        </p:nvSpPr>
        <p:spPr>
          <a:xfrm>
            <a:off x="1196975" y="4173855"/>
            <a:ext cx="2374900" cy="400050"/>
          </a:xfrm>
          <a:prstGeom prst="rect">
            <a:avLst/>
          </a:prstGeom>
          <a:noFill/>
        </p:spPr>
        <p:txBody>
          <a:bodyPr wrap="square" rtlCol="false" anchor="t">
            <a:spAutoFit/>
          </a:bodyPr>
          <a:p>
            <a:pPr algn="r">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220" name="文本框 14"/>
          <p:cNvSpPr txBox="true"/>
          <p:nvPr/>
        </p:nvSpPr>
        <p:spPr>
          <a:xfrm>
            <a:off x="8599170" y="2410460"/>
            <a:ext cx="3009900" cy="10033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21" name="文本框 15"/>
          <p:cNvSpPr txBox="true"/>
          <p:nvPr/>
        </p:nvSpPr>
        <p:spPr>
          <a:xfrm>
            <a:off x="8599170" y="1990725"/>
            <a:ext cx="2374900" cy="400050"/>
          </a:xfrm>
          <a:prstGeom prst="rect">
            <a:avLst/>
          </a:prstGeom>
          <a:noFill/>
        </p:spPr>
        <p:txBody>
          <a:bodyPr wrap="square" rtlCol="false" anchor="t">
            <a:spAutoFit/>
          </a:bodyPr>
          <a:p>
            <a:pPr algn="l">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222" name="文本框 16"/>
          <p:cNvSpPr txBox="true"/>
          <p:nvPr/>
        </p:nvSpPr>
        <p:spPr>
          <a:xfrm>
            <a:off x="8599170" y="4593590"/>
            <a:ext cx="3009900" cy="10033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23" name="文本框 17"/>
          <p:cNvSpPr txBox="true"/>
          <p:nvPr/>
        </p:nvSpPr>
        <p:spPr>
          <a:xfrm>
            <a:off x="8599170" y="4173855"/>
            <a:ext cx="2374900" cy="400050"/>
          </a:xfrm>
          <a:prstGeom prst="rect">
            <a:avLst/>
          </a:prstGeom>
          <a:noFill/>
        </p:spPr>
        <p:txBody>
          <a:bodyPr wrap="square" rtlCol="false" anchor="t">
            <a:spAutoFit/>
          </a:bodyPr>
          <a:p>
            <a:pPr algn="l">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grpSp>
        <p:nvGrpSpPr>
          <p:cNvPr id="224" name="组合 41"/>
          <p:cNvGrpSpPr/>
          <p:nvPr/>
        </p:nvGrpSpPr>
        <p:grpSpPr>
          <a:xfrm>
            <a:off x="5496946" y="3133090"/>
            <a:ext cx="1191758" cy="1206500"/>
            <a:chOff x="8398" y="4672"/>
            <a:chExt cx="2395" cy="2424"/>
          </a:xfrm>
        </p:grpSpPr>
        <p:sp>
          <p:nvSpPr>
            <p:cNvPr id="225" name="椭圆 24"/>
            <p:cNvSpPr/>
            <p:nvPr/>
          </p:nvSpPr>
          <p:spPr>
            <a:xfrm flipV="true">
              <a:off x="8398" y="4672"/>
              <a:ext cx="2395" cy="242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useBgFill="true">
          <p:nvSpPr>
            <p:cNvPr id="226" name="椭圆 31"/>
            <p:cNvSpPr/>
            <p:nvPr/>
          </p:nvSpPr>
          <p:spPr>
            <a:xfrm flipV="true">
              <a:off x="8658" y="4935"/>
              <a:ext cx="1875" cy="1898"/>
            </a:xfrm>
            <a:prstGeom prst="ellipse">
              <a:avLst/>
            </a:prstGeom>
            <a:gradFill rotWithShape="false">
              <a:gsLst>
                <a:gs pos="0">
                  <a:schemeClr val="bg1">
                    <a:alpha val="100000"/>
                  </a:schemeClr>
                </a:gs>
                <a:gs pos="81000">
                  <a:schemeClr val="accent1">
                    <a:lumMod val="20000"/>
                    <a:lumOff val="80000"/>
                    <a:alpha val="100000"/>
                  </a:schemeClr>
                </a:gs>
              </a:gsLst>
              <a:lin ang="5400000" scaled="false"/>
            </a:gradFill>
            <a:ln w="12700">
              <a:solidFill>
                <a:schemeClr val="accent1">
                  <a:lumMod val="40000"/>
                  <a:lumOff val="60000"/>
                  <a:alpha val="10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grpSp>
    </p:spTree>
  </p:cSld>
  <p:clrMapOvr>
    <a:masterClrMapping/>
  </p:clrMapOvr>
</p:sld>
</file>

<file path=ppt/slides/slide17.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227" name=""/>
        <p:cNvGrpSpPr/>
        <p:nvPr/>
      </p:nvGrpSpPr>
      <p:grpSpPr>
        <a:xfrm>
          <a:off x="0" y="0"/>
          <a:ext cx="0" cy="0"/>
          <a:chOff x="0" y="0"/>
          <a:chExt cx="0" cy="0"/>
        </a:xfrm>
      </p:grpSpPr>
      <p:grpSp>
        <p:nvGrpSpPr>
          <p:cNvPr id="228" name="组合 2"/>
          <p:cNvGrpSpPr/>
          <p:nvPr/>
        </p:nvGrpSpPr>
        <p:grpSpPr>
          <a:xfrm>
            <a:off x="462280" y="415290"/>
            <a:ext cx="3580765" cy="647700"/>
            <a:chOff x="728" y="654"/>
            <a:chExt cx="5639" cy="1020"/>
          </a:xfrm>
        </p:grpSpPr>
        <p:sp>
          <p:nvSpPr>
            <p:cNvPr id="229"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30"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论文成果与应用</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231"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03</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grpSp>
        <p:nvGrpSpPr>
          <p:cNvPr id="232" name="组合 38"/>
          <p:cNvGrpSpPr/>
          <p:nvPr/>
        </p:nvGrpSpPr>
        <p:grpSpPr>
          <a:xfrm>
            <a:off x="565774" y="2941955"/>
            <a:ext cx="11052811" cy="3008629"/>
            <a:chOff x="891" y="4633"/>
            <a:chExt cx="17406" cy="4738"/>
          </a:xfrm>
        </p:grpSpPr>
        <p:grpSp>
          <p:nvGrpSpPr>
            <p:cNvPr id="233" name="组合 48"/>
            <p:cNvGrpSpPr/>
            <p:nvPr/>
          </p:nvGrpSpPr>
          <p:grpSpPr>
            <a:xfrm rot="0">
              <a:off x="891" y="4633"/>
              <a:ext cx="8289" cy="2282"/>
              <a:chOff x="10255" y="2213"/>
              <a:chExt cx="8118" cy="2235"/>
            </a:xfrm>
          </p:grpSpPr>
          <p:sp>
            <p:nvSpPr>
              <p:cNvPr id="234" name="圆角矩形 43"/>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35" name="椭圆 39"/>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36" name="文本框 20"/>
              <p:cNvSpPr txBox="true"/>
              <p:nvPr/>
            </p:nvSpPr>
            <p:spPr>
              <a:xfrm>
                <a:off x="10771" y="2416"/>
                <a:ext cx="1498" cy="1694"/>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A</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237" name="文本框 23"/>
              <p:cNvSpPr txBox="true"/>
              <p:nvPr/>
            </p:nvSpPr>
            <p:spPr>
              <a:xfrm>
                <a:off x="12519" y="3197"/>
                <a:ext cx="5415" cy="842"/>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38" name="文本框 24"/>
              <p:cNvSpPr txBox="true"/>
              <p:nvPr/>
            </p:nvSpPr>
            <p:spPr>
              <a:xfrm>
                <a:off x="12519" y="2613"/>
                <a:ext cx="3741" cy="617"/>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成果与应用</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239" name="组合 49"/>
            <p:cNvGrpSpPr/>
            <p:nvPr/>
          </p:nvGrpSpPr>
          <p:grpSpPr>
            <a:xfrm rot="0">
              <a:off x="891" y="7089"/>
              <a:ext cx="8289" cy="2282"/>
              <a:chOff x="10255" y="2213"/>
              <a:chExt cx="8118" cy="2235"/>
            </a:xfrm>
          </p:grpSpPr>
          <p:sp>
            <p:nvSpPr>
              <p:cNvPr id="240" name="圆角矩形 51"/>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41" name="椭圆 52"/>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42" name="文本框 53"/>
              <p:cNvSpPr txBox="true"/>
              <p:nvPr/>
            </p:nvSpPr>
            <p:spPr>
              <a:xfrm>
                <a:off x="10771" y="2416"/>
                <a:ext cx="1498" cy="1694"/>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B</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243" name="文本框 54"/>
              <p:cNvSpPr txBox="true"/>
              <p:nvPr/>
            </p:nvSpPr>
            <p:spPr>
              <a:xfrm>
                <a:off x="12519" y="3197"/>
                <a:ext cx="5415" cy="842"/>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44" name="文本框 55"/>
              <p:cNvSpPr txBox="true"/>
              <p:nvPr/>
            </p:nvSpPr>
            <p:spPr>
              <a:xfrm>
                <a:off x="12519" y="2613"/>
                <a:ext cx="3741" cy="617"/>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成果与应用</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245" name="组合 12"/>
            <p:cNvGrpSpPr/>
            <p:nvPr/>
          </p:nvGrpSpPr>
          <p:grpSpPr>
            <a:xfrm rot="0">
              <a:off x="10008" y="4633"/>
              <a:ext cx="8289" cy="2282"/>
              <a:chOff x="10255" y="2213"/>
              <a:chExt cx="8118" cy="2235"/>
            </a:xfrm>
          </p:grpSpPr>
          <p:sp>
            <p:nvSpPr>
              <p:cNvPr id="246" name="圆角矩形 13"/>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47" name="椭圆 14"/>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48" name="文本框 15"/>
              <p:cNvSpPr txBox="true"/>
              <p:nvPr/>
            </p:nvSpPr>
            <p:spPr>
              <a:xfrm>
                <a:off x="10771" y="2416"/>
                <a:ext cx="1498" cy="1694"/>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C</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249" name="文本框 16"/>
              <p:cNvSpPr txBox="true"/>
              <p:nvPr/>
            </p:nvSpPr>
            <p:spPr>
              <a:xfrm>
                <a:off x="12519" y="3197"/>
                <a:ext cx="5415" cy="842"/>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50" name="文本框 17"/>
              <p:cNvSpPr txBox="true"/>
              <p:nvPr/>
            </p:nvSpPr>
            <p:spPr>
              <a:xfrm>
                <a:off x="12519" y="2613"/>
                <a:ext cx="3741" cy="617"/>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成果与应用</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251" name="组合 18"/>
            <p:cNvGrpSpPr/>
            <p:nvPr/>
          </p:nvGrpSpPr>
          <p:grpSpPr>
            <a:xfrm rot="0">
              <a:off x="10008" y="7089"/>
              <a:ext cx="8289" cy="2282"/>
              <a:chOff x="10255" y="2213"/>
              <a:chExt cx="8118" cy="2235"/>
            </a:xfrm>
          </p:grpSpPr>
          <p:sp>
            <p:nvSpPr>
              <p:cNvPr id="252" name="圆角矩形 19"/>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53" name="椭圆 21"/>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54" name="文本框 22"/>
              <p:cNvSpPr txBox="true"/>
              <p:nvPr/>
            </p:nvSpPr>
            <p:spPr>
              <a:xfrm>
                <a:off x="10771" y="2416"/>
                <a:ext cx="1498" cy="1694"/>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D</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255" name="文本框 25"/>
              <p:cNvSpPr txBox="true"/>
              <p:nvPr/>
            </p:nvSpPr>
            <p:spPr>
              <a:xfrm>
                <a:off x="12519" y="3197"/>
                <a:ext cx="5415" cy="842"/>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256" name="文本框 26"/>
              <p:cNvSpPr txBox="true"/>
              <p:nvPr/>
            </p:nvSpPr>
            <p:spPr>
              <a:xfrm>
                <a:off x="12519" y="2613"/>
                <a:ext cx="3741" cy="617"/>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成果与应用</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grpSp>
        <p:nvGrpSpPr>
          <p:cNvPr id="257" name="组合 37"/>
          <p:cNvGrpSpPr/>
          <p:nvPr/>
        </p:nvGrpSpPr>
        <p:grpSpPr>
          <a:xfrm>
            <a:off x="582612" y="1597025"/>
            <a:ext cx="3643947" cy="463550"/>
            <a:chOff x="1135" y="2948"/>
            <a:chExt cx="5738" cy="730"/>
          </a:xfrm>
        </p:grpSpPr>
        <p:sp>
          <p:nvSpPr>
            <p:cNvPr id="258" name="矩形 34"/>
            <p:cNvSpPr/>
            <p:nvPr/>
          </p:nvSpPr>
          <p:spPr>
            <a:xfrm rot="16200000" flipH="true">
              <a:off x="2775" y="1780"/>
              <a:ext cx="211" cy="3492"/>
            </a:xfrm>
            <a:prstGeom prst="rect">
              <a:avLst/>
            </a:prstGeom>
            <a:gradFill>
              <a:gsLst>
                <a:gs pos="0">
                  <a:schemeClr val="accent1">
                    <a:lumMod val="40000"/>
                    <a:lumOff val="60000"/>
                    <a:alpha val="100000"/>
                  </a:schemeClr>
                </a:gs>
                <a:gs pos="79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59" name="文本框 35"/>
            <p:cNvSpPr txBox="true"/>
            <p:nvPr/>
          </p:nvSpPr>
          <p:spPr>
            <a:xfrm>
              <a:off x="1273" y="2948"/>
              <a:ext cx="5600" cy="730"/>
            </a:xfrm>
            <a:prstGeom prst="rect">
              <a:avLst/>
            </a:prstGeom>
            <a:noFill/>
          </p:spPr>
          <p:txBody>
            <a:bodyPr wrap="square" rtlCol="false" anchor="t">
              <a:spAutoFit/>
            </a:bodyPr>
            <a:p>
              <a:pPr algn="l">
                <a:buClrTx/>
                <a:buSzTx/>
                <a:buFontTx/>
              </a:pPr>
              <a:r>
                <a:rPr lang="zh-CN" sz="2400">
                  <a:solidFill>
                    <a:schemeClr val="tx1">
                      <a:lumMod val="85000"/>
                      <a:lumOff val="15000"/>
                      <a:alpha val="100000"/>
                    </a:schemeClr>
                  </a:solidFill>
                  <a:effectLst/>
                  <a:latin typeface="思源黑体 CN Heavy"/>
                  <a:ea typeface="思源黑体 CN Heavy"/>
                  <a:cs typeface="+mn-cs"/>
                  <a:sym typeface="仓耳渔阳体 W02"/>
                </a:rPr>
                <a:t>论文的成果与应用</a:t>
              </a:r>
              <a:endParaRPr lang="zh-CN" sz="2400">
                <a:solidFill>
                  <a:schemeClr val="tx1">
                    <a:lumMod val="85000"/>
                    <a:lumOff val="15000"/>
                    <a:alpha val="100000"/>
                  </a:schemeClr>
                </a:solidFill>
                <a:effectLst/>
                <a:latin typeface="思源黑体 CN Heavy"/>
                <a:ea typeface="思源黑体 CN Heavy"/>
                <a:cs typeface="+mn-cs"/>
                <a:sym typeface="仓耳渔阳体 W02"/>
              </a:endParaRPr>
            </a:p>
          </p:txBody>
        </p:sp>
      </p:grpSp>
      <p:sp>
        <p:nvSpPr>
          <p:cNvPr id="260" name="文本框 36"/>
          <p:cNvSpPr txBox="true"/>
          <p:nvPr/>
        </p:nvSpPr>
        <p:spPr>
          <a:xfrm>
            <a:off x="560705" y="2061845"/>
            <a:ext cx="10814050" cy="5461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您的正文已经简明扼要，字字珠玑，但信息却错综复杂，需要用更多的文字来表述；但请您尽可能提炼思想的精髓，否则容易造成观者的阅读压力，适得其反。</a:t>
            </a:r>
            <a:endParaRPr lang="zh-CN" sz="1000">
              <a:solidFill>
                <a:schemeClr val="tx1">
                  <a:lumMod val="85000"/>
                  <a:lumOff val="15000"/>
                  <a:alpha val="100000"/>
                </a:schemeClr>
              </a:solidFill>
              <a:latin typeface="仓耳渔阳体 W02"/>
              <a:ea typeface="仓耳渔阳体 W02"/>
              <a:cs typeface="+mn-cs"/>
            </a:endParaRPr>
          </a:p>
        </p:txBody>
      </p:sp>
    </p:spTree>
  </p:cSld>
  <p:clrMapOvr>
    <a:masterClrMapping/>
  </p:clrMapOvr>
</p:sld>
</file>

<file path=ppt/slides/slide18.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261" name=""/>
        <p:cNvGrpSpPr/>
        <p:nvPr/>
      </p:nvGrpSpPr>
      <p:grpSpPr>
        <a:xfrm>
          <a:off x="0" y="0"/>
          <a:ext cx="0" cy="0"/>
          <a:chOff x="0" y="0"/>
          <a:chExt cx="0" cy="0"/>
        </a:xfrm>
      </p:grpSpPr>
      <p:grpSp>
        <p:nvGrpSpPr>
          <p:cNvPr id="262" name="组合 17"/>
          <p:cNvGrpSpPr/>
          <p:nvPr/>
        </p:nvGrpSpPr>
        <p:grpSpPr>
          <a:xfrm rot="0">
            <a:off x="11537950" y="3085465"/>
            <a:ext cx="87630" cy="655955"/>
            <a:chOff x="17603" y="4507"/>
            <a:chExt cx="112" cy="838"/>
          </a:xfrm>
        </p:grpSpPr>
        <p:sp>
          <p:nvSpPr>
            <p:cNvPr id="263" name="椭圆 1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64" name="椭圆 19"/>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65" name="椭圆 20"/>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66" name="椭圆 22"/>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267" name="组合 23"/>
          <p:cNvGrpSpPr/>
          <p:nvPr/>
        </p:nvGrpSpPr>
        <p:grpSpPr>
          <a:xfrm rot="0">
            <a:off x="560705" y="3085465"/>
            <a:ext cx="87630" cy="655955"/>
            <a:chOff x="17603" y="4507"/>
            <a:chExt cx="112" cy="838"/>
          </a:xfrm>
        </p:grpSpPr>
        <p:sp>
          <p:nvSpPr>
            <p:cNvPr id="268" name="椭圆 2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69" name="椭圆 30"/>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70" name="椭圆 32"/>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71" name="椭圆 33"/>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272"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73" name="文本框 5"/>
          <p:cNvSpPr txBox="true"/>
          <p:nvPr/>
        </p:nvSpPr>
        <p:spPr>
          <a:xfrm>
            <a:off x="2219960" y="2473960"/>
            <a:ext cx="7753350" cy="1098550"/>
          </a:xfrm>
          <a:prstGeom prst="rect">
            <a:avLst/>
          </a:prstGeom>
          <a:noFill/>
        </p:spPr>
        <p:txBody>
          <a:bodyPr wrap="square" rtlCol="false" anchor="t">
            <a:spAutoFit/>
          </a:bodyPr>
          <a:p>
            <a:pPr algn="ctr">
              <a:buClrTx/>
              <a:buSzTx/>
              <a:buFontTx/>
            </a:pPr>
            <a:r>
              <a:rPr lang="zh-CN" sz="66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论文结论与总结</a:t>
            </a:r>
            <a:endParaRPr lang="zh-CN" sz="6600">
              <a:solidFill>
                <a:srgbClr val="033E7C">
                  <a:alpha val="100000"/>
                </a:srgb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endParaRPr>
          </a:p>
        </p:txBody>
      </p:sp>
      <p:sp>
        <p:nvSpPr>
          <p:cNvPr id="274" name="文本框 29"/>
          <p:cNvSpPr txBox="true"/>
          <p:nvPr/>
        </p:nvSpPr>
        <p:spPr>
          <a:xfrm>
            <a:off x="2918460" y="4062095"/>
            <a:ext cx="6356350" cy="508000"/>
          </a:xfrm>
          <a:prstGeom prst="rect">
            <a:avLst/>
          </a:prstGeom>
          <a:noFill/>
        </p:spPr>
        <p:txBody>
          <a:bodyPr wrap="square" rtlCol="false" anchor="t">
            <a:spAutoFit/>
          </a:bodyPr>
          <a:p>
            <a:pPr indent="0" algn="ctr">
              <a:lnSpc>
                <a:spcPct val="150000"/>
              </a:lnSpc>
            </a:pPr>
            <a:r>
              <a:rPr lang="zh-CN" sz="900">
                <a:solidFill>
                  <a:schemeClr val="tx1">
                    <a:lumMod val="75000"/>
                    <a:lumOff val="2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900">
              <a:solidFill>
                <a:schemeClr val="tx1">
                  <a:lumMod val="75000"/>
                  <a:lumOff val="25000"/>
                  <a:alpha val="100000"/>
                </a:schemeClr>
              </a:solidFill>
              <a:latin typeface="仓耳渔阳体 W02"/>
              <a:ea typeface="仓耳渔阳体 W02"/>
              <a:cs typeface="+mn-cs"/>
            </a:endParaRPr>
          </a:p>
        </p:txBody>
      </p:sp>
      <p:sp>
        <p:nvSpPr>
          <p:cNvPr id="275" name="文本框 37"/>
          <p:cNvSpPr txBox="true"/>
          <p:nvPr/>
        </p:nvSpPr>
        <p:spPr>
          <a:xfrm>
            <a:off x="2490470" y="3604260"/>
            <a:ext cx="7213600" cy="279400"/>
          </a:xfrm>
          <a:prstGeom prst="rect">
            <a:avLst/>
          </a:prstGeom>
          <a:noFill/>
        </p:spPr>
        <p:txBody>
          <a:bodyPr wrap="square" rtlCol="false" anchor="t">
            <a:spAutoFit/>
          </a:bodyPr>
          <a:p>
            <a:pPr algn="dist"/>
            <a:r>
              <a:rPr lang="zh-CN" sz="1200">
                <a:solidFill>
                  <a:schemeClr val="accent1">
                    <a:lumMod val="50000"/>
                    <a:alpha val="100000"/>
                  </a:schemeClr>
                </a:solidFill>
                <a:latin typeface="思源黑体 CN Bold"/>
                <a:ea typeface="思源黑体 CN Bold"/>
                <a:cs typeface="+mn-cs"/>
              </a:rPr>
              <a:t>Conclusion and Summary of the Paper</a:t>
            </a:r>
            <a:endParaRPr lang="zh-CN" sz="1200">
              <a:solidFill>
                <a:srgbClr val="033E7C">
                  <a:alpha val="100000"/>
                </a:srgbClr>
              </a:solidFill>
              <a:latin typeface="思源黑体 CN Bold"/>
              <a:ea typeface="思源黑体 CN Bold"/>
              <a:cs typeface="+mn-cs"/>
            </a:endParaRPr>
          </a:p>
        </p:txBody>
      </p:sp>
      <p:sp>
        <p:nvSpPr>
          <p:cNvPr id="276" name="文本框 2"/>
          <p:cNvSpPr txBox="true"/>
          <p:nvPr/>
        </p:nvSpPr>
        <p:spPr>
          <a:xfrm>
            <a:off x="5135880" y="1233805"/>
            <a:ext cx="1924050" cy="1308100"/>
          </a:xfrm>
          <a:prstGeom prst="rect">
            <a:avLst/>
          </a:prstGeom>
          <a:noFill/>
        </p:spPr>
        <p:txBody>
          <a:bodyPr wrap="square" rtlCol="false" anchor="t">
            <a:spAutoFit/>
          </a:bodyPr>
          <a:p>
            <a:pPr lvl="0" algn="ctr">
              <a:buClrTx/>
              <a:buSzTx/>
              <a:buFontTx/>
            </a:pPr>
            <a:r>
              <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rPr>
              <a:t>04</a:t>
            </a:r>
            <a:endPar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endParaRPr>
          </a:p>
        </p:txBody>
      </p:sp>
      <p:grpSp>
        <p:nvGrpSpPr>
          <p:cNvPr id="277" name="组合 3"/>
          <p:cNvGrpSpPr/>
          <p:nvPr/>
        </p:nvGrpSpPr>
        <p:grpSpPr>
          <a:xfrm>
            <a:off x="5168900" y="2015709"/>
            <a:ext cx="1854753" cy="311150"/>
            <a:chOff x="6066" y="6483"/>
            <a:chExt cx="3349" cy="713"/>
          </a:xfrm>
        </p:grpSpPr>
        <p:sp>
          <p:nvSpPr>
            <p:cNvPr id="278" name="圆角矩形 21"/>
            <p:cNvSpPr/>
            <p:nvPr/>
          </p:nvSpPr>
          <p:spPr>
            <a:xfrm>
              <a:off x="6066" y="6500"/>
              <a:ext cx="3350" cy="66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279" name="文本框 31"/>
            <p:cNvSpPr txBox="true"/>
            <p:nvPr/>
          </p:nvSpPr>
          <p:spPr>
            <a:xfrm>
              <a:off x="6334" y="6483"/>
              <a:ext cx="2879" cy="713"/>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第</a:t>
              </a:r>
              <a:r>
                <a:rPr lang="zh-CN" sz="1400">
                  <a:solidFill>
                    <a:schemeClr val="bg1">
                      <a:alpha val="100000"/>
                    </a:schemeClr>
                  </a:solidFill>
                  <a:latin typeface="思源黑体 CN Bold"/>
                  <a:ea typeface="思源黑体 CN Bold"/>
                  <a:cs typeface="+mn-cs"/>
                </a:rPr>
                <a:t>四部分</a:t>
              </a:r>
              <a:endParaRPr lang="zh-CN" sz="1400">
                <a:solidFill>
                  <a:schemeClr val="bg1">
                    <a:alpha val="100000"/>
                  </a:schemeClr>
                </a:solidFill>
                <a:latin typeface="思源黑体 CN Bold"/>
                <a:ea typeface="思源黑体 CN Bold"/>
                <a:cs typeface="+mn-cs"/>
              </a:endParaRPr>
            </a:p>
          </p:txBody>
        </p:sp>
      </p:grpSp>
      <p:grpSp>
        <p:nvGrpSpPr>
          <p:cNvPr id="280" name="组合 60"/>
          <p:cNvGrpSpPr/>
          <p:nvPr/>
        </p:nvGrpSpPr>
        <p:grpSpPr>
          <a:xfrm rot="0">
            <a:off x="0" y="5510530"/>
            <a:ext cx="12192000" cy="1415415"/>
            <a:chOff x="0" y="8917"/>
            <a:chExt cx="19200" cy="1990"/>
          </a:xfrm>
        </p:grpSpPr>
        <p:sp>
          <p:nvSpPr>
            <p:cNvPr id="281" name="任意多边形 6"/>
            <p:cNvSpPr/>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282" name="任意多边形 7"/>
            <p:cNvSpPr/>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sp>
        <p:nvSpPr>
          <p:cNvPr id="283" name="文本框 1"/>
          <p:cNvSpPr txBox="true"/>
          <p:nvPr/>
        </p:nvSpPr>
        <p:spPr>
          <a:xfrm>
            <a:off x="467995" y="626745"/>
            <a:ext cx="2781300" cy="311150"/>
          </a:xfrm>
          <a:prstGeom prst="rect">
            <a:avLst/>
          </a:prstGeom>
          <a:noFill/>
        </p:spPr>
        <p:txBody>
          <a:bodyPr wrap="square" rtlCol="false">
            <a:spAutoFit/>
          </a:bodyPr>
          <a:p>
            <a:pPr/>
            <a:r>
              <a:rPr lang="en-US" sz="1400">
                <a:solidFill>
                  <a:schemeClr val="accent1">
                    <a:lumMod val="50000"/>
                    <a:alpha val="100000"/>
                  </a:schemeClr>
                </a:solidFill>
                <a:latin typeface="思源黑体 CN Bold"/>
                <a:ea typeface="思源黑体 CN Bold"/>
                <a:cs typeface="思源黑体 CN Bold"/>
              </a:rPr>
              <a:t>your logo   //   </a:t>
            </a:r>
            <a:r>
              <a:rPr lang="zh-CN" sz="1400">
                <a:solidFill>
                  <a:schemeClr val="accent1">
                    <a:lumMod val="50000"/>
                    <a:alpha val="100000"/>
                  </a:schemeClr>
                </a:solidFill>
                <a:latin typeface="思源黑体 CN Bold"/>
                <a:ea typeface="思源黑体 CN Bold"/>
                <a:cs typeface="思源黑体 CN Bold"/>
              </a:rPr>
              <a:t>稻壳学院</a:t>
            </a:r>
            <a:endParaRPr lang="zh-CN" sz="1400">
              <a:solidFill>
                <a:srgbClr val="033E7C">
                  <a:alpha val="100000"/>
                </a:srgbClr>
              </a:solidFill>
              <a:latin typeface="思源黑体 CN Bold"/>
              <a:ea typeface="思源黑体 CN Bold"/>
              <a:cs typeface="思源黑体 CN Bold"/>
            </a:endParaRPr>
          </a:p>
        </p:txBody>
      </p:sp>
      <p:grpSp>
        <p:nvGrpSpPr>
          <p:cNvPr id="284" name="组合 11"/>
          <p:cNvGrpSpPr/>
          <p:nvPr/>
        </p:nvGrpSpPr>
        <p:grpSpPr>
          <a:xfrm rot="0">
            <a:off x="11373485" y="719455"/>
            <a:ext cx="234950" cy="121920"/>
            <a:chOff x="17935" y="1176"/>
            <a:chExt cx="412" cy="294"/>
          </a:xfrm>
        </p:grpSpPr>
        <p:cxnSp>
          <p:nvCxnSpPr>
            <p:cNvPr id="285"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286"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287"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288" name="文本框 34"/>
          <p:cNvSpPr txBox="true"/>
          <p:nvPr/>
        </p:nvSpPr>
        <p:spPr>
          <a:xfrm>
            <a:off x="5625465" y="4905375"/>
            <a:ext cx="946150" cy="279400"/>
          </a:xfrm>
          <a:prstGeom prst="rect">
            <a:avLst/>
          </a:prstGeom>
          <a:noFill/>
        </p:spPr>
        <p:txBody>
          <a:bodyPr wrap="square" rtlCol="false">
            <a:spAutoFit/>
          </a:bodyPr>
          <a:p>
            <a:pPr algn="dist"/>
            <a:r>
              <a:rPr lang="en-US" sz="1200">
                <a:solidFill>
                  <a:schemeClr val="accent1">
                    <a:lumMod val="50000"/>
                    <a:alpha val="100000"/>
                  </a:schemeClr>
                </a:solidFill>
                <a:latin typeface="思源黑体 CN Bold"/>
                <a:ea typeface="思源黑体 CN Bold"/>
                <a:cs typeface="+mn-cs"/>
              </a:rPr>
              <a:t>04  /  04</a:t>
            </a:r>
            <a:endParaRPr lang="en-US" sz="1200">
              <a:solidFill>
                <a:srgbClr val="033E7C">
                  <a:alpha val="100000"/>
                </a:srgbClr>
              </a:solidFill>
              <a:latin typeface="思源黑体 CN Bold"/>
              <a:ea typeface="思源黑体 CN Bold"/>
              <a:cs typeface="+mn-cs"/>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289" name=""/>
        <p:cNvGrpSpPr/>
        <p:nvPr/>
      </p:nvGrpSpPr>
      <p:grpSpPr>
        <a:xfrm>
          <a:off x="0" y="0"/>
          <a:ext cx="0" cy="0"/>
          <a:chOff x="0" y="0"/>
          <a:chExt cx="0" cy="0"/>
        </a:xfrm>
      </p:grpSpPr>
      <p:pic>
        <p:nvPicPr>
          <p:cNvPr id="290" name="http://photo-static-api.fotomore.com/creative/vcg/veer/612/veer-339130689.jpg" descr="templates\picture_hover\&amp;pky8357076396&amp;"/>
          <p:cNvPicPr>
            <a:picLocks noChangeAspect="true"/>
          </p:cNvPicPr>
          <p:nvPr/>
        </p:nvPicPr>
        <p:blipFill>
          <a:blip r:embed="rId1"/>
          <a:srcRect l="9842" t="17508" r="610" b="19747"/>
          <a:stretch>
            <a:fillRect/>
          </a:stretch>
        </p:blipFill>
        <p:spPr>
          <a:xfrm>
            <a:off x="559753" y="1625600"/>
            <a:ext cx="5269230" cy="2366645"/>
          </a:xfrm>
          <a:custGeom>
            <a:avLst/>
            <a:gdLst/>
            <a:ahLst/>
            <a:cxnLst>
              <a:cxn ang="3">
                <a:pos x="hc" y="t"/>
              </a:cxn>
              <a:cxn ang="cd2">
                <a:pos x="l" y="vc"/>
              </a:cxn>
              <a:cxn ang="cd4">
                <a:pos x="hc" y="b"/>
              </a:cxn>
              <a:cxn ang="0">
                <a:pos x="r" y="vc"/>
              </a:cxn>
            </a:cxnLst>
            <a:rect l="l" t="t" r="r" b="b"/>
            <a:pathLst>
              <a:path w="8298" h="3727">
                <a:moveTo>
                  <a:pt x="0" y="0"/>
                </a:moveTo>
                <a:lnTo>
                  <a:pt x="8298" y="0"/>
                </a:lnTo>
                <a:lnTo>
                  <a:pt x="8298" y="3727"/>
                </a:lnTo>
                <a:lnTo>
                  <a:pt x="0" y="3727"/>
                </a:lnTo>
                <a:lnTo>
                  <a:pt x="0" y="0"/>
                </a:lnTo>
                <a:close/>
              </a:path>
            </a:pathLst>
          </a:custGeom>
        </p:spPr>
      </p:pic>
      <p:pic>
        <p:nvPicPr>
          <p:cNvPr id="291" name="http://photo-static-api.fotomore.com/creative/vcg/400/new/VCG41N1124712442.jpg" descr="templates\picture_hover\&amp;pky95203091398&amp;"/>
          <p:cNvPicPr>
            <a:picLocks noChangeAspect="true"/>
          </p:cNvPicPr>
          <p:nvPr/>
        </p:nvPicPr>
        <p:blipFill>
          <a:blip r:embed="rId2"/>
          <a:srcRect l="1624" t="12163" r="1437" b="22520"/>
          <a:stretch>
            <a:fillRect/>
          </a:stretch>
        </p:blipFill>
        <p:spPr>
          <a:xfrm>
            <a:off x="6327775" y="1625600"/>
            <a:ext cx="5269230" cy="2366645"/>
          </a:xfrm>
          <a:custGeom>
            <a:avLst/>
            <a:gdLst/>
            <a:ahLst/>
            <a:cxnLst>
              <a:cxn ang="3">
                <a:pos x="hc" y="t"/>
              </a:cxn>
              <a:cxn ang="cd2">
                <a:pos x="l" y="vc"/>
              </a:cxn>
              <a:cxn ang="cd4">
                <a:pos x="hc" y="b"/>
              </a:cxn>
              <a:cxn ang="0">
                <a:pos x="r" y="vc"/>
              </a:cxn>
            </a:cxnLst>
            <a:rect l="l" t="t" r="r" b="b"/>
            <a:pathLst>
              <a:path w="8298" h="3727">
                <a:moveTo>
                  <a:pt x="0" y="0"/>
                </a:moveTo>
                <a:lnTo>
                  <a:pt x="8298" y="0"/>
                </a:lnTo>
                <a:lnTo>
                  <a:pt x="8298" y="3727"/>
                </a:lnTo>
                <a:lnTo>
                  <a:pt x="0" y="3727"/>
                </a:lnTo>
                <a:lnTo>
                  <a:pt x="0" y="0"/>
                </a:lnTo>
                <a:close/>
              </a:path>
            </a:pathLst>
          </a:custGeom>
        </p:spPr>
      </p:pic>
      <p:grpSp>
        <p:nvGrpSpPr>
          <p:cNvPr id="292" name="组合 2"/>
          <p:cNvGrpSpPr/>
          <p:nvPr/>
        </p:nvGrpSpPr>
        <p:grpSpPr>
          <a:xfrm>
            <a:off x="462280" y="415290"/>
            <a:ext cx="3580765" cy="647700"/>
            <a:chOff x="728" y="654"/>
            <a:chExt cx="5639" cy="1020"/>
          </a:xfrm>
        </p:grpSpPr>
        <p:sp>
          <p:nvSpPr>
            <p:cNvPr id="293"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294"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论文结论与总结</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295"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04</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296" name="文本框 9"/>
          <p:cNvSpPr txBox="true"/>
          <p:nvPr/>
        </p:nvSpPr>
        <p:spPr>
          <a:xfrm>
            <a:off x="856298" y="4300855"/>
            <a:ext cx="4679950" cy="844550"/>
          </a:xfrm>
          <a:prstGeom prst="rect">
            <a:avLst/>
          </a:prstGeom>
          <a:noFill/>
        </p:spPr>
        <p:txBody>
          <a:bodyPr wrap="square" rtlCol="false" anchor="t">
            <a:spAutoFit/>
          </a:bodyPr>
          <a:p>
            <a:pPr indent="0" algn="ctr">
              <a:lnSpc>
                <a:spcPct val="150000"/>
              </a:lnSpc>
              <a:buNone/>
            </a:pPr>
            <a:r>
              <a:rPr lang="zh-CN" sz="11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100">
              <a:solidFill>
                <a:schemeClr val="tx1">
                  <a:lumMod val="85000"/>
                  <a:lumOff val="15000"/>
                  <a:alpha val="100000"/>
                </a:schemeClr>
              </a:solidFill>
              <a:latin typeface="仓耳渔阳体 W02"/>
              <a:ea typeface="仓耳渔阳体 W02"/>
              <a:cs typeface="+mn-cs"/>
            </a:endParaRPr>
          </a:p>
        </p:txBody>
      </p:sp>
      <p:sp>
        <p:nvSpPr>
          <p:cNvPr id="297" name="圆角矩形 80"/>
          <p:cNvSpPr/>
          <p:nvPr/>
        </p:nvSpPr>
        <p:spPr>
          <a:xfrm>
            <a:off x="1740853" y="3623310"/>
            <a:ext cx="2907030" cy="571500"/>
          </a:xfrm>
          <a:prstGeom prst="roundRect">
            <a:avLst>
              <a:gd name="adj" fmla="val 50000"/>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bg1">
                  <a:alpha val="100000"/>
                </a:schemeClr>
              </a:solidFill>
              <a:latin typeface="Arial"/>
              <a:ea typeface="仓耳渔阳体 W02"/>
              <a:cs typeface="+mn-cs"/>
              <a:sym typeface="仓耳渔阳体 W02"/>
            </a:endParaRPr>
          </a:p>
        </p:txBody>
      </p:sp>
      <p:sp>
        <p:nvSpPr>
          <p:cNvPr id="298" name="文本框 41"/>
          <p:cNvSpPr txBox="true"/>
          <p:nvPr/>
        </p:nvSpPr>
        <p:spPr>
          <a:xfrm>
            <a:off x="2032953" y="3709670"/>
            <a:ext cx="2324100" cy="400050"/>
          </a:xfrm>
          <a:prstGeom prst="rect">
            <a:avLst/>
          </a:prstGeom>
          <a:noFill/>
        </p:spPr>
        <p:txBody>
          <a:bodyPr wrap="square" rtlCol="false">
            <a:spAutoFit/>
          </a:bodyPr>
          <a:p>
            <a:pPr algn="ctr"/>
            <a:r>
              <a:rPr lang="zh-CN" sz="2000">
                <a:solidFill>
                  <a:schemeClr val="bg1">
                    <a:alpha val="100000"/>
                  </a:schemeClr>
                </a:solidFill>
                <a:effectLst/>
                <a:latin typeface="思源黑体 CN Heavy"/>
                <a:ea typeface="思源黑体 CN Heavy"/>
                <a:cs typeface="+mn-cs"/>
                <a:sym typeface="仓耳渔阳体 W02"/>
              </a:rPr>
              <a:t>论文结论</a:t>
            </a:r>
            <a:endParaRPr lang="zh-CN" sz="2000" b="true">
              <a:solidFill>
                <a:schemeClr val="bg1">
                  <a:alpha val="100000"/>
                </a:schemeClr>
              </a:solidFill>
              <a:effectLst/>
              <a:latin typeface="思源黑体 CN Heavy"/>
              <a:ea typeface="思源黑体 CN Heavy"/>
              <a:cs typeface="思源黑体 CN Heavy"/>
              <a:sym typeface="仓耳渔阳体 W02"/>
            </a:endParaRPr>
          </a:p>
        </p:txBody>
      </p:sp>
      <p:grpSp>
        <p:nvGrpSpPr>
          <p:cNvPr id="299" name="组合 7"/>
          <p:cNvGrpSpPr/>
          <p:nvPr/>
        </p:nvGrpSpPr>
        <p:grpSpPr>
          <a:xfrm rot="0">
            <a:off x="1221740" y="5492750"/>
            <a:ext cx="3945255" cy="415290"/>
            <a:chOff x="2194" y="8650"/>
            <a:chExt cx="6213" cy="654"/>
          </a:xfrm>
        </p:grpSpPr>
        <p:sp>
          <p:nvSpPr>
            <p:cNvPr id="300" name="圆角矩形 3"/>
            <p:cNvSpPr/>
            <p:nvPr/>
          </p:nvSpPr>
          <p:spPr>
            <a:xfrm>
              <a:off x="2194"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01" name="圆角矩形 30"/>
            <p:cNvSpPr/>
            <p:nvPr/>
          </p:nvSpPr>
          <p:spPr>
            <a:xfrm>
              <a:off x="4342"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02" name="圆角矩形 31"/>
            <p:cNvSpPr/>
            <p:nvPr/>
          </p:nvSpPr>
          <p:spPr>
            <a:xfrm>
              <a:off x="6489"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03" name="矩形 32"/>
            <p:cNvSpPr/>
            <p:nvPr/>
          </p:nvSpPr>
          <p:spPr>
            <a:xfrm>
              <a:off x="6705"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sp>
          <p:nvSpPr>
            <p:cNvPr id="304" name="矩形 4"/>
            <p:cNvSpPr/>
            <p:nvPr/>
          </p:nvSpPr>
          <p:spPr>
            <a:xfrm>
              <a:off x="4546"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sp>
          <p:nvSpPr>
            <p:cNvPr id="305" name="矩形 6"/>
            <p:cNvSpPr/>
            <p:nvPr/>
          </p:nvSpPr>
          <p:spPr>
            <a:xfrm>
              <a:off x="2396"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grpSp>
      <p:sp>
        <p:nvSpPr>
          <p:cNvPr id="306" name="文本框 8"/>
          <p:cNvSpPr txBox="true"/>
          <p:nvPr/>
        </p:nvSpPr>
        <p:spPr>
          <a:xfrm>
            <a:off x="6624320" y="4300855"/>
            <a:ext cx="4679950" cy="844550"/>
          </a:xfrm>
          <a:prstGeom prst="rect">
            <a:avLst/>
          </a:prstGeom>
          <a:noFill/>
        </p:spPr>
        <p:txBody>
          <a:bodyPr wrap="square" rtlCol="false" anchor="t">
            <a:spAutoFit/>
          </a:bodyPr>
          <a:p>
            <a:pPr indent="0" algn="ctr">
              <a:lnSpc>
                <a:spcPct val="150000"/>
              </a:lnSpc>
              <a:buNone/>
            </a:pPr>
            <a:r>
              <a:rPr lang="zh-CN" sz="11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100">
              <a:solidFill>
                <a:schemeClr val="tx1">
                  <a:lumMod val="85000"/>
                  <a:lumOff val="15000"/>
                  <a:alpha val="100000"/>
                </a:schemeClr>
              </a:solidFill>
              <a:latin typeface="仓耳渔阳体 W02"/>
              <a:ea typeface="仓耳渔阳体 W02"/>
              <a:cs typeface="+mn-cs"/>
            </a:endParaRPr>
          </a:p>
        </p:txBody>
      </p:sp>
      <p:sp>
        <p:nvSpPr>
          <p:cNvPr id="307" name="圆角矩形 10"/>
          <p:cNvSpPr/>
          <p:nvPr/>
        </p:nvSpPr>
        <p:spPr>
          <a:xfrm>
            <a:off x="7508875" y="3623310"/>
            <a:ext cx="2907030" cy="571500"/>
          </a:xfrm>
          <a:prstGeom prst="roundRect">
            <a:avLst>
              <a:gd name="adj" fmla="val 50000"/>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bg1">
                  <a:alpha val="100000"/>
                </a:schemeClr>
              </a:solidFill>
              <a:latin typeface="Arial"/>
              <a:ea typeface="仓耳渔阳体 W02"/>
              <a:cs typeface="+mn-cs"/>
              <a:sym typeface="仓耳渔阳体 W02"/>
            </a:endParaRPr>
          </a:p>
        </p:txBody>
      </p:sp>
      <p:sp>
        <p:nvSpPr>
          <p:cNvPr id="308" name="文本框 11"/>
          <p:cNvSpPr txBox="true"/>
          <p:nvPr/>
        </p:nvSpPr>
        <p:spPr>
          <a:xfrm>
            <a:off x="7800975" y="3709670"/>
            <a:ext cx="2324100" cy="400050"/>
          </a:xfrm>
          <a:prstGeom prst="rect">
            <a:avLst/>
          </a:prstGeom>
          <a:noFill/>
        </p:spPr>
        <p:txBody>
          <a:bodyPr wrap="square" rtlCol="false">
            <a:spAutoFit/>
          </a:bodyPr>
          <a:p>
            <a:pPr algn="ctr"/>
            <a:r>
              <a:rPr lang="zh-CN" sz="2000">
                <a:solidFill>
                  <a:schemeClr val="bg1">
                    <a:alpha val="100000"/>
                  </a:schemeClr>
                </a:solidFill>
                <a:effectLst/>
                <a:latin typeface="思源黑体 CN Heavy"/>
                <a:ea typeface="思源黑体 CN Heavy"/>
                <a:cs typeface="+mn-cs"/>
                <a:sym typeface="仓耳渔阳体 W02"/>
              </a:rPr>
              <a:t>论文结论</a:t>
            </a:r>
            <a:endParaRPr lang="zh-CN" sz="2000" b="true">
              <a:solidFill>
                <a:schemeClr val="bg1">
                  <a:alpha val="100000"/>
                </a:schemeClr>
              </a:solidFill>
              <a:effectLst/>
              <a:latin typeface="思源黑体 CN Heavy"/>
              <a:ea typeface="思源黑体 CN Heavy"/>
              <a:cs typeface="思源黑体 CN Heavy"/>
              <a:sym typeface="仓耳渔阳体 W02"/>
            </a:endParaRPr>
          </a:p>
        </p:txBody>
      </p:sp>
      <p:grpSp>
        <p:nvGrpSpPr>
          <p:cNvPr id="309" name="组合 12"/>
          <p:cNvGrpSpPr/>
          <p:nvPr/>
        </p:nvGrpSpPr>
        <p:grpSpPr>
          <a:xfrm rot="0">
            <a:off x="6989763" y="5492750"/>
            <a:ext cx="3945255" cy="415290"/>
            <a:chOff x="2194" y="8650"/>
            <a:chExt cx="6213" cy="654"/>
          </a:xfrm>
        </p:grpSpPr>
        <p:sp>
          <p:nvSpPr>
            <p:cNvPr id="310" name="圆角矩形 13"/>
            <p:cNvSpPr/>
            <p:nvPr/>
          </p:nvSpPr>
          <p:spPr>
            <a:xfrm>
              <a:off x="2194"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11" name="圆角矩形 14"/>
            <p:cNvSpPr/>
            <p:nvPr/>
          </p:nvSpPr>
          <p:spPr>
            <a:xfrm>
              <a:off x="4342"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12" name="圆角矩形 15"/>
            <p:cNvSpPr/>
            <p:nvPr/>
          </p:nvSpPr>
          <p:spPr>
            <a:xfrm>
              <a:off x="6489" y="8650"/>
              <a:ext cx="1918" cy="655"/>
            </a:xfrm>
            <a:prstGeom prst="roundRect">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solidFill>
                  <a:schemeClr val="tx1">
                    <a:lumMod val="85000"/>
                    <a:lumOff val="15000"/>
                    <a:alpha val="100000"/>
                  </a:schemeClr>
                </a:solidFill>
                <a:latin typeface="Arial"/>
                <a:ea typeface="仓耳渔阳体 W02"/>
                <a:cs typeface="+mn-cs"/>
                <a:sym typeface="仓耳渔阳体 W02"/>
              </a:endParaRPr>
            </a:p>
          </p:txBody>
        </p:sp>
        <p:sp>
          <p:nvSpPr>
            <p:cNvPr id="313" name="矩形 16"/>
            <p:cNvSpPr/>
            <p:nvPr/>
          </p:nvSpPr>
          <p:spPr>
            <a:xfrm>
              <a:off x="6705"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sp>
          <p:nvSpPr>
            <p:cNvPr id="314" name="矩形 17"/>
            <p:cNvSpPr/>
            <p:nvPr/>
          </p:nvSpPr>
          <p:spPr>
            <a:xfrm>
              <a:off x="4546"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sp>
          <p:nvSpPr>
            <p:cNvPr id="315" name="矩形 18"/>
            <p:cNvSpPr/>
            <p:nvPr/>
          </p:nvSpPr>
          <p:spPr>
            <a:xfrm>
              <a:off x="2396" y="8736"/>
              <a:ext cx="1477" cy="483"/>
            </a:xfrm>
            <a:prstGeom prst="rect">
              <a:avLst/>
            </a:prstGeom>
            <a:noFill/>
            <a:ln>
              <a:noFill/>
            </a:ln>
            <a:effectLst>
              <a:outerShdw blurRad="317500" dist="317500" dir="5400000" sx="90000" sy="90000" algn="t" rotWithShape="false">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r>
                <a:rPr lang="zh-CN" sz="1400">
                  <a:solidFill>
                    <a:schemeClr val="tx1">
                      <a:lumMod val="85000"/>
                      <a:lumOff val="15000"/>
                      <a:alpha val="100000"/>
                    </a:schemeClr>
                  </a:solidFill>
                  <a:latin typeface="思源黑体 CN Bold"/>
                  <a:ea typeface="思源黑体 CN Bold"/>
                  <a:cs typeface="+mn-cs"/>
                  <a:sym typeface="仓耳渔阳体 W02"/>
                </a:rPr>
                <a:t>关键字</a:t>
              </a:r>
              <a:endParaRPr lang="zh-CN" sz="1400">
                <a:solidFill>
                  <a:schemeClr val="tx1">
                    <a:lumMod val="85000"/>
                    <a:lumOff val="15000"/>
                    <a:alpha val="100000"/>
                  </a:schemeClr>
                </a:solidFill>
                <a:latin typeface="思源黑体 CN Bold"/>
                <a:ea typeface="思源黑体 CN Bold"/>
                <a:cs typeface="+mn-cs"/>
                <a:sym typeface="仓耳渔阳体 W02"/>
              </a:endParaRPr>
            </a:p>
          </p:txBody>
        </p:sp>
      </p:grpSp>
    </p:spTree>
  </p:cSld>
  <p:clrMapOvr>
    <a:masterClrMapping/>
  </p:clrMapOvr>
</p:sld>
</file>

<file path=ppt/slides/slide2.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316" name=""/>
        <p:cNvGrpSpPr/>
        <p:nvPr/>
      </p:nvGrpSpPr>
      <p:grpSpPr>
        <a:xfrm>
          <a:off x="0" y="0"/>
          <a:ext cx="0" cy="0"/>
          <a:chOff x="0" y="0"/>
          <a:chExt cx="0" cy="0"/>
        </a:xfrm>
      </p:grpSpPr>
      <p:grpSp>
        <p:nvGrpSpPr>
          <p:cNvPr id="317" name="组合 13"/>
          <p:cNvGrpSpPr/>
          <p:nvPr/>
        </p:nvGrpSpPr>
        <p:grpSpPr>
          <a:xfrm>
            <a:off x="560705" y="3085465"/>
            <a:ext cx="11064875" cy="655320"/>
            <a:chOff x="883" y="4859"/>
            <a:chExt cx="17425" cy="1032"/>
          </a:xfrm>
        </p:grpSpPr>
        <p:grpSp>
          <p:nvGrpSpPr>
            <p:cNvPr id="318" name="组合 35"/>
            <p:cNvGrpSpPr/>
            <p:nvPr/>
          </p:nvGrpSpPr>
          <p:grpSpPr>
            <a:xfrm rot="0">
              <a:off x="18170" y="4859"/>
              <a:ext cx="138" cy="1033"/>
              <a:chOff x="17603" y="4507"/>
              <a:chExt cx="112" cy="838"/>
            </a:xfrm>
          </p:grpSpPr>
          <p:sp>
            <p:nvSpPr>
              <p:cNvPr id="319" name="椭圆 24"/>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0" name="椭圆 25"/>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1" name="椭圆 26"/>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2" name="椭圆 27"/>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323" name="组合 38"/>
            <p:cNvGrpSpPr/>
            <p:nvPr/>
          </p:nvGrpSpPr>
          <p:grpSpPr>
            <a:xfrm rot="0">
              <a:off x="883" y="4859"/>
              <a:ext cx="138" cy="1033"/>
              <a:chOff x="17603" y="4507"/>
              <a:chExt cx="112" cy="838"/>
            </a:xfrm>
          </p:grpSpPr>
          <p:sp>
            <p:nvSpPr>
              <p:cNvPr id="324" name="椭圆 1"/>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5" name="椭圆 2"/>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6" name="椭圆 3"/>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7" name="椭圆 4"/>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sp>
        <p:nvSpPr>
          <p:cNvPr id="328" name="椭圆 16"/>
          <p:cNvSpPr/>
          <p:nvPr/>
        </p:nvSpPr>
        <p:spPr>
          <a:xfrm>
            <a:off x="1699895" y="2121535"/>
            <a:ext cx="2643505" cy="2643505"/>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29" name="任意多边形 36"/>
          <p:cNvSpPr/>
          <p:nvPr/>
        </p:nvSpPr>
        <p:spPr>
          <a:xfrm>
            <a:off x="-12065" y="5668045"/>
            <a:ext cx="7802117" cy="998185"/>
          </a:xfrm>
          <a:custGeom>
            <a:avLst/>
            <a:gdLst/>
            <a:ahLst/>
            <a:cxnLst>
              <a:cxn ang="3">
                <a:pos x="hc" y="t"/>
              </a:cxn>
              <a:cxn ang="cd2">
                <a:pos x="l" y="vc"/>
              </a:cxn>
              <a:cxn ang="cd4">
                <a:pos x="hc" y="b"/>
              </a:cxn>
              <a:cxn ang="0">
                <a:pos x="r" y="vc"/>
              </a:cxn>
            </a:cxnLst>
            <a:rect l="l" t="t" r="r" b="b"/>
            <a:pathLst>
              <a:path w="12287" h="1572">
                <a:moveTo>
                  <a:pt x="12287" y="1572"/>
                </a:moveTo>
                <a:lnTo>
                  <a:pt x="0" y="1572"/>
                </a:lnTo>
                <a:lnTo>
                  <a:pt x="0" y="510"/>
                </a:lnTo>
                <a:lnTo>
                  <a:pt x="83" y="482"/>
                </a:lnTo>
                <a:lnTo>
                  <a:pt x="444" y="378"/>
                </a:lnTo>
                <a:lnTo>
                  <a:pt x="805" y="288"/>
                </a:lnTo>
                <a:lnTo>
                  <a:pt x="1166" y="211"/>
                </a:lnTo>
                <a:lnTo>
                  <a:pt x="1526" y="147"/>
                </a:lnTo>
                <a:lnTo>
                  <a:pt x="1887" y="95"/>
                </a:lnTo>
                <a:lnTo>
                  <a:pt x="2248" y="55"/>
                </a:lnTo>
                <a:lnTo>
                  <a:pt x="2609" y="26"/>
                </a:lnTo>
                <a:lnTo>
                  <a:pt x="2970" y="8"/>
                </a:lnTo>
                <a:lnTo>
                  <a:pt x="3331" y="0"/>
                </a:lnTo>
                <a:lnTo>
                  <a:pt x="3692" y="2"/>
                </a:lnTo>
                <a:lnTo>
                  <a:pt x="4053" y="13"/>
                </a:lnTo>
                <a:lnTo>
                  <a:pt x="4414" y="32"/>
                </a:lnTo>
                <a:lnTo>
                  <a:pt x="4775" y="60"/>
                </a:lnTo>
                <a:lnTo>
                  <a:pt x="5136" y="95"/>
                </a:lnTo>
                <a:lnTo>
                  <a:pt x="5497" y="137"/>
                </a:lnTo>
                <a:lnTo>
                  <a:pt x="5858" y="186"/>
                </a:lnTo>
                <a:lnTo>
                  <a:pt x="6219" y="241"/>
                </a:lnTo>
                <a:lnTo>
                  <a:pt x="6580" y="301"/>
                </a:lnTo>
                <a:lnTo>
                  <a:pt x="6941" y="367"/>
                </a:lnTo>
                <a:lnTo>
                  <a:pt x="7301" y="436"/>
                </a:lnTo>
                <a:lnTo>
                  <a:pt x="7662" y="510"/>
                </a:lnTo>
                <a:lnTo>
                  <a:pt x="8023" y="587"/>
                </a:lnTo>
                <a:lnTo>
                  <a:pt x="8384" y="667"/>
                </a:lnTo>
                <a:lnTo>
                  <a:pt x="8745" y="749"/>
                </a:lnTo>
                <a:lnTo>
                  <a:pt x="9106" y="833"/>
                </a:lnTo>
                <a:lnTo>
                  <a:pt x="9467" y="919"/>
                </a:lnTo>
                <a:lnTo>
                  <a:pt x="9828" y="1005"/>
                </a:lnTo>
                <a:lnTo>
                  <a:pt x="10189" y="1091"/>
                </a:lnTo>
                <a:lnTo>
                  <a:pt x="10550" y="1178"/>
                </a:lnTo>
                <a:lnTo>
                  <a:pt x="10911" y="1263"/>
                </a:lnTo>
                <a:lnTo>
                  <a:pt x="11272" y="1347"/>
                </a:lnTo>
                <a:lnTo>
                  <a:pt x="11633" y="1429"/>
                </a:lnTo>
                <a:lnTo>
                  <a:pt x="11994" y="1509"/>
                </a:lnTo>
                <a:lnTo>
                  <a:pt x="12287" y="1572"/>
                </a:lnTo>
                <a:close/>
              </a:path>
            </a:pathLst>
          </a:cu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330" name="任意多边形 34"/>
          <p:cNvSpPr/>
          <p:nvPr/>
        </p:nvSpPr>
        <p:spPr>
          <a:xfrm>
            <a:off x="0" y="5814695"/>
            <a:ext cx="12192000" cy="1071880"/>
          </a:xfrm>
          <a:custGeom>
            <a:avLst/>
            <a:gdLst/>
            <a:ahLst/>
            <a:cxnLst>
              <a:cxn ang="3">
                <a:pos x="hc" y="t"/>
              </a:cxn>
              <a:cxn ang="cd2">
                <a:pos x="l" y="vc"/>
              </a:cxn>
              <a:cxn ang="cd4">
                <a:pos x="hc" y="b"/>
              </a:cxn>
              <a:cxn ang="0">
                <a:pos x="r" y="vc"/>
              </a:cxn>
            </a:cxnLst>
            <a:rect l="l" t="t" r="r" b="b"/>
            <a:pathLst>
              <a:path w="19200" h="1688">
                <a:moveTo>
                  <a:pt x="19200" y="103"/>
                </a:moveTo>
                <a:lnTo>
                  <a:pt x="19200" y="1688"/>
                </a:lnTo>
                <a:lnTo>
                  <a:pt x="0" y="1688"/>
                </a:lnTo>
                <a:lnTo>
                  <a:pt x="0" y="109"/>
                </a:lnTo>
                <a:lnTo>
                  <a:pt x="215" y="77"/>
                </a:lnTo>
                <a:lnTo>
                  <a:pt x="438" y="50"/>
                </a:lnTo>
                <a:lnTo>
                  <a:pt x="662" y="28"/>
                </a:lnTo>
                <a:lnTo>
                  <a:pt x="885" y="13"/>
                </a:lnTo>
                <a:lnTo>
                  <a:pt x="1108" y="4"/>
                </a:lnTo>
                <a:lnTo>
                  <a:pt x="1331" y="0"/>
                </a:lnTo>
                <a:lnTo>
                  <a:pt x="1554" y="1"/>
                </a:lnTo>
                <a:lnTo>
                  <a:pt x="1777" y="6"/>
                </a:lnTo>
                <a:lnTo>
                  <a:pt x="2001" y="17"/>
                </a:lnTo>
                <a:lnTo>
                  <a:pt x="2224" y="31"/>
                </a:lnTo>
                <a:lnTo>
                  <a:pt x="2447" y="50"/>
                </a:lnTo>
                <a:lnTo>
                  <a:pt x="2670" y="72"/>
                </a:lnTo>
                <a:lnTo>
                  <a:pt x="2893" y="97"/>
                </a:lnTo>
                <a:lnTo>
                  <a:pt x="3116" y="126"/>
                </a:lnTo>
                <a:lnTo>
                  <a:pt x="3339" y="157"/>
                </a:lnTo>
                <a:lnTo>
                  <a:pt x="3563" y="191"/>
                </a:lnTo>
                <a:lnTo>
                  <a:pt x="3786" y="227"/>
                </a:lnTo>
                <a:lnTo>
                  <a:pt x="4009" y="265"/>
                </a:lnTo>
                <a:lnTo>
                  <a:pt x="4232" y="306"/>
                </a:lnTo>
                <a:lnTo>
                  <a:pt x="4455" y="348"/>
                </a:lnTo>
                <a:lnTo>
                  <a:pt x="4678" y="390"/>
                </a:lnTo>
                <a:lnTo>
                  <a:pt x="4902" y="434"/>
                </a:lnTo>
                <a:lnTo>
                  <a:pt x="5125" y="478"/>
                </a:lnTo>
                <a:lnTo>
                  <a:pt x="5348" y="524"/>
                </a:lnTo>
                <a:lnTo>
                  <a:pt x="5571" y="569"/>
                </a:lnTo>
                <a:lnTo>
                  <a:pt x="5794" y="613"/>
                </a:lnTo>
                <a:lnTo>
                  <a:pt x="6017" y="658"/>
                </a:lnTo>
                <a:lnTo>
                  <a:pt x="6241" y="702"/>
                </a:lnTo>
                <a:lnTo>
                  <a:pt x="6464" y="745"/>
                </a:lnTo>
                <a:lnTo>
                  <a:pt x="6687" y="786"/>
                </a:lnTo>
                <a:lnTo>
                  <a:pt x="6910" y="827"/>
                </a:lnTo>
                <a:lnTo>
                  <a:pt x="7133" y="865"/>
                </a:lnTo>
                <a:lnTo>
                  <a:pt x="7356" y="901"/>
                </a:lnTo>
                <a:lnTo>
                  <a:pt x="7580" y="936"/>
                </a:lnTo>
                <a:lnTo>
                  <a:pt x="7803" y="967"/>
                </a:lnTo>
                <a:lnTo>
                  <a:pt x="8026" y="995"/>
                </a:lnTo>
                <a:lnTo>
                  <a:pt x="8249" y="1021"/>
                </a:lnTo>
                <a:lnTo>
                  <a:pt x="8472" y="1043"/>
                </a:lnTo>
                <a:lnTo>
                  <a:pt x="8695" y="1061"/>
                </a:lnTo>
                <a:lnTo>
                  <a:pt x="8918" y="1075"/>
                </a:lnTo>
                <a:lnTo>
                  <a:pt x="9142" y="1086"/>
                </a:lnTo>
                <a:lnTo>
                  <a:pt x="9365" y="1092"/>
                </a:lnTo>
                <a:lnTo>
                  <a:pt x="9588" y="1092"/>
                </a:lnTo>
                <a:lnTo>
                  <a:pt x="9619" y="1092"/>
                </a:lnTo>
                <a:lnTo>
                  <a:pt x="9651" y="1092"/>
                </a:lnTo>
                <a:lnTo>
                  <a:pt x="9874" y="1092"/>
                </a:lnTo>
                <a:lnTo>
                  <a:pt x="10097" y="1086"/>
                </a:lnTo>
                <a:lnTo>
                  <a:pt x="10321" y="1075"/>
                </a:lnTo>
                <a:lnTo>
                  <a:pt x="10544" y="1061"/>
                </a:lnTo>
                <a:lnTo>
                  <a:pt x="10767" y="1043"/>
                </a:lnTo>
                <a:lnTo>
                  <a:pt x="10990" y="1021"/>
                </a:lnTo>
                <a:lnTo>
                  <a:pt x="11213" y="995"/>
                </a:lnTo>
                <a:lnTo>
                  <a:pt x="11436" y="967"/>
                </a:lnTo>
                <a:lnTo>
                  <a:pt x="11659" y="936"/>
                </a:lnTo>
                <a:lnTo>
                  <a:pt x="11883" y="901"/>
                </a:lnTo>
                <a:lnTo>
                  <a:pt x="12106" y="865"/>
                </a:lnTo>
                <a:lnTo>
                  <a:pt x="12329" y="827"/>
                </a:lnTo>
                <a:lnTo>
                  <a:pt x="12552" y="786"/>
                </a:lnTo>
                <a:lnTo>
                  <a:pt x="12775" y="745"/>
                </a:lnTo>
                <a:lnTo>
                  <a:pt x="12998" y="702"/>
                </a:lnTo>
                <a:lnTo>
                  <a:pt x="13222" y="658"/>
                </a:lnTo>
                <a:lnTo>
                  <a:pt x="13445" y="613"/>
                </a:lnTo>
                <a:lnTo>
                  <a:pt x="13668" y="569"/>
                </a:lnTo>
                <a:lnTo>
                  <a:pt x="13891" y="524"/>
                </a:lnTo>
                <a:lnTo>
                  <a:pt x="14114" y="478"/>
                </a:lnTo>
                <a:lnTo>
                  <a:pt x="14337" y="434"/>
                </a:lnTo>
                <a:lnTo>
                  <a:pt x="14561" y="390"/>
                </a:lnTo>
                <a:lnTo>
                  <a:pt x="14784" y="348"/>
                </a:lnTo>
                <a:lnTo>
                  <a:pt x="15007" y="306"/>
                </a:lnTo>
                <a:lnTo>
                  <a:pt x="15230" y="265"/>
                </a:lnTo>
                <a:lnTo>
                  <a:pt x="15453" y="227"/>
                </a:lnTo>
                <a:lnTo>
                  <a:pt x="15676" y="191"/>
                </a:lnTo>
                <a:lnTo>
                  <a:pt x="15900" y="157"/>
                </a:lnTo>
                <a:lnTo>
                  <a:pt x="16123" y="126"/>
                </a:lnTo>
                <a:lnTo>
                  <a:pt x="16346" y="97"/>
                </a:lnTo>
                <a:lnTo>
                  <a:pt x="16569" y="72"/>
                </a:lnTo>
                <a:lnTo>
                  <a:pt x="16792" y="50"/>
                </a:lnTo>
                <a:lnTo>
                  <a:pt x="17015" y="31"/>
                </a:lnTo>
                <a:lnTo>
                  <a:pt x="17238" y="17"/>
                </a:lnTo>
                <a:lnTo>
                  <a:pt x="17462" y="6"/>
                </a:lnTo>
                <a:lnTo>
                  <a:pt x="17685" y="1"/>
                </a:lnTo>
                <a:lnTo>
                  <a:pt x="17908" y="0"/>
                </a:lnTo>
                <a:lnTo>
                  <a:pt x="18131" y="4"/>
                </a:lnTo>
                <a:lnTo>
                  <a:pt x="18354" y="13"/>
                </a:lnTo>
                <a:lnTo>
                  <a:pt x="18577" y="28"/>
                </a:lnTo>
                <a:lnTo>
                  <a:pt x="18801" y="50"/>
                </a:lnTo>
                <a:lnTo>
                  <a:pt x="19024" y="77"/>
                </a:lnTo>
                <a:lnTo>
                  <a:pt x="19200" y="103"/>
                </a:lnTo>
                <a:close/>
              </a:path>
            </a:pathLst>
          </a:custGeom>
          <a:solidFill>
            <a:schemeClr val="accent1">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331" name="文本框 5"/>
          <p:cNvSpPr txBox="true"/>
          <p:nvPr/>
        </p:nvSpPr>
        <p:spPr>
          <a:xfrm>
            <a:off x="1804035" y="2621915"/>
            <a:ext cx="2324100" cy="1187450"/>
          </a:xfrm>
          <a:prstGeom prst="rect">
            <a:avLst/>
          </a:prstGeom>
          <a:noFill/>
        </p:spPr>
        <p:txBody>
          <a:bodyPr wrap="square" rtlCol="false" anchor="t">
            <a:spAutoFit/>
          </a:bodyPr>
          <a:p>
            <a:pPr algn="ctr"/>
            <a:r>
              <a:rPr lang="zh-CN" sz="72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目录</a:t>
            </a:r>
            <a:endParaRPr lang="zh-CN" sz="7200">
              <a:solidFill>
                <a:srgbClr val="033E7C">
                  <a:alpha val="100000"/>
                </a:srgb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endParaRPr>
          </a:p>
        </p:txBody>
      </p:sp>
      <p:sp>
        <p:nvSpPr>
          <p:cNvPr id="332" name="文本框 37"/>
          <p:cNvSpPr txBox="true"/>
          <p:nvPr/>
        </p:nvSpPr>
        <p:spPr>
          <a:xfrm>
            <a:off x="1601470" y="3844290"/>
            <a:ext cx="2730500" cy="311150"/>
          </a:xfrm>
          <a:prstGeom prst="rect">
            <a:avLst/>
          </a:prstGeom>
          <a:noFill/>
        </p:spPr>
        <p:txBody>
          <a:bodyPr wrap="square" rtlCol="false" anchor="t">
            <a:spAutoFit/>
          </a:bodyPr>
          <a:p>
            <a:pPr algn="dist"/>
            <a:r>
              <a:rPr lang="zh-CN" sz="1400">
                <a:solidFill>
                  <a:schemeClr val="accent1">
                    <a:lumMod val="50000"/>
                    <a:alpha val="100000"/>
                  </a:schemeClr>
                </a:solidFill>
                <a:latin typeface="思源黑体 CN Bold"/>
                <a:ea typeface="思源黑体 CN Bold"/>
                <a:cs typeface="+mn-cs"/>
              </a:rPr>
              <a:t>Contents</a:t>
            </a:r>
            <a:endParaRPr lang="zh-CN" sz="1400">
              <a:solidFill>
                <a:srgbClr val="033E7C">
                  <a:alpha val="100000"/>
                </a:srgbClr>
              </a:solidFill>
              <a:latin typeface="思源黑体 CN Bold"/>
              <a:ea typeface="思源黑体 CN Bold"/>
              <a:cs typeface="+mn-cs"/>
            </a:endParaRPr>
          </a:p>
        </p:txBody>
      </p:sp>
      <p:grpSp>
        <p:nvGrpSpPr>
          <p:cNvPr id="333" name="组合 54"/>
          <p:cNvGrpSpPr/>
          <p:nvPr/>
        </p:nvGrpSpPr>
        <p:grpSpPr>
          <a:xfrm rot="0" flipH="false" flipV="false">
            <a:off x="5487353" y="1122675"/>
            <a:ext cx="5673725" cy="3531863"/>
            <a:chOff x="8892" y="2533"/>
            <a:chExt cx="8935" cy="5557"/>
          </a:xfrm>
        </p:grpSpPr>
        <p:sp>
          <p:nvSpPr>
            <p:cNvPr id="334" name="圆角矩形 14"/>
            <p:cNvSpPr/>
            <p:nvPr/>
          </p:nvSpPr>
          <p:spPr>
            <a:xfrm>
              <a:off x="8892" y="3862"/>
              <a:ext cx="8935" cy="1293"/>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35" name="圆角矩形 15"/>
            <p:cNvSpPr/>
            <p:nvPr/>
          </p:nvSpPr>
          <p:spPr>
            <a:xfrm>
              <a:off x="8892" y="5330"/>
              <a:ext cx="8935" cy="1293"/>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36" name="圆角矩形 18"/>
            <p:cNvSpPr/>
            <p:nvPr/>
          </p:nvSpPr>
          <p:spPr>
            <a:xfrm>
              <a:off x="8892" y="6798"/>
              <a:ext cx="8935" cy="1293"/>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37" name="文本框 31"/>
            <p:cNvSpPr txBox="true"/>
            <p:nvPr/>
          </p:nvSpPr>
          <p:spPr>
            <a:xfrm rot="0" flipH="false" flipV="false">
              <a:off x="11237" y="2586"/>
              <a:ext cx="4820" cy="910"/>
            </a:xfrm>
            <a:prstGeom prst="rect">
              <a:avLst/>
            </a:prstGeom>
            <a:noFill/>
          </p:spPr>
          <p:txBody>
            <a:bodyPr wrap="square" rtlCol="false">
              <a:spAutoFit/>
            </a:bodyPr>
            <a:p>
              <a:pPr algn="l"/>
              <a:r>
                <a:rPr lang="zh-CN" sz="3200" spc="200">
                  <a:solidFill>
                    <a:schemeClr val="tx1">
                      <a:lumMod val="75000"/>
                      <a:lumOff val="25000"/>
                      <a:alpha val="100000"/>
                    </a:schemeClr>
                  </a:solidFill>
                  <a:latin typeface="汉仪君黑-45简"/>
                  <a:ea typeface="汉仪君黑-45简"/>
                  <a:cs typeface="+mn-cs"/>
                </a:rPr>
                <a:t>项目背景与介绍</a:t>
              </a:r>
              <a:endParaRPr/>
            </a:p>
          </p:txBody>
        </p:sp>
        <p:sp>
          <p:nvSpPr>
            <p:cNvPr id="338" name="文本框 30"/>
            <p:cNvSpPr txBox="true"/>
            <p:nvPr/>
          </p:nvSpPr>
          <p:spPr>
            <a:xfrm rot="0" flipH="false" flipV="false">
              <a:off x="11237" y="4053"/>
              <a:ext cx="4820" cy="910"/>
            </a:xfrm>
            <a:prstGeom prst="rect">
              <a:avLst/>
            </a:prstGeom>
            <a:noFill/>
          </p:spPr>
          <p:txBody>
            <a:bodyPr wrap="square" rtlCol="false">
              <a:spAutoFit/>
            </a:bodyPr>
            <a:p>
              <a:pPr algn="l"/>
              <a:r>
                <a:rPr lang="zh-CN" sz="3200" spc="200">
                  <a:solidFill>
                    <a:schemeClr val="tx1">
                      <a:lumMod val="75000"/>
                      <a:lumOff val="25000"/>
                      <a:alpha val="100000"/>
                    </a:schemeClr>
                  </a:solidFill>
                  <a:latin typeface="汉仪君黑-45简"/>
                  <a:ea typeface="汉仪君黑-45简"/>
                  <a:cs typeface="+mn-cs"/>
                </a:rPr>
                <a:t>项目特色</a:t>
              </a:r>
              <a:endParaRPr/>
            </a:p>
          </p:txBody>
        </p:sp>
        <p:sp>
          <p:nvSpPr>
            <p:cNvPr id="339" name="文本框 32"/>
            <p:cNvSpPr txBox="true"/>
            <p:nvPr/>
          </p:nvSpPr>
          <p:spPr>
            <a:xfrm rot="0" flipH="false" flipV="false">
              <a:off x="11237" y="5562"/>
              <a:ext cx="4820" cy="910"/>
            </a:xfrm>
            <a:prstGeom prst="rect">
              <a:avLst/>
            </a:prstGeom>
            <a:noFill/>
          </p:spPr>
          <p:txBody>
            <a:bodyPr wrap="square" rtlCol="false">
              <a:spAutoFit/>
            </a:bodyPr>
            <a:p>
              <a:pPr algn="l"/>
              <a:r>
                <a:rPr lang="zh-CN" sz="3200" spc="200">
                  <a:solidFill>
                    <a:schemeClr val="tx1">
                      <a:lumMod val="75000"/>
                      <a:lumOff val="25000"/>
                      <a:alpha val="100000"/>
                    </a:schemeClr>
                  </a:solidFill>
                  <a:latin typeface="汉仪君黑-45简"/>
                  <a:ea typeface="汉仪君黑-45简"/>
                  <a:cs typeface="+mn-cs"/>
                </a:rPr>
                <a:t>技术架构</a:t>
              </a:r>
              <a:endParaRPr/>
            </a:p>
          </p:txBody>
        </p:sp>
        <p:sp>
          <p:nvSpPr>
            <p:cNvPr id="340" name="文本框 33"/>
            <p:cNvSpPr txBox="true"/>
            <p:nvPr/>
          </p:nvSpPr>
          <p:spPr>
            <a:xfrm rot="0" flipH="false" flipV="false">
              <a:off x="11237" y="6990"/>
              <a:ext cx="6060" cy="910"/>
            </a:xfrm>
            <a:prstGeom prst="rect">
              <a:avLst/>
            </a:prstGeom>
            <a:noFill/>
          </p:spPr>
          <p:txBody>
            <a:bodyPr wrap="square" rtlCol="false">
              <a:spAutoFit/>
            </a:bodyPr>
            <a:p>
              <a:pPr algn="l"/>
              <a:r>
                <a:rPr lang="zh-CN" sz="3200" spc="200">
                  <a:solidFill>
                    <a:schemeClr val="tx1">
                      <a:lumMod val="75000"/>
                      <a:lumOff val="25000"/>
                      <a:alpha val="100000"/>
                    </a:schemeClr>
                  </a:solidFill>
                  <a:latin typeface="汉仪君黑-45简"/>
                  <a:ea typeface="汉仪君黑-45简"/>
                  <a:cs typeface="+mn-cs"/>
                </a:rPr>
                <a:t>系统的安装与效果</a:t>
              </a:r>
              <a:endParaRPr/>
            </a:p>
          </p:txBody>
        </p:sp>
        <p:sp>
          <p:nvSpPr>
            <p:cNvPr id="341" name="文本框 50"/>
            <p:cNvSpPr txBox="true"/>
            <p:nvPr/>
          </p:nvSpPr>
          <p:spPr>
            <a:xfrm>
              <a:off x="9467" y="2533"/>
              <a:ext cx="1500" cy="1020"/>
            </a:xfrm>
            <a:prstGeom prst="rect">
              <a:avLst/>
            </a:prstGeom>
            <a:noFill/>
          </p:spPr>
          <p:txBody>
            <a:bodyPr wrap="square" rtlCol="false" anchor="t">
              <a:spAutoFit/>
            </a:bodyPr>
            <a:p>
              <a:pPr algn="ctr"/>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01</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342" name="文本框 51"/>
            <p:cNvSpPr txBox="true"/>
            <p:nvPr/>
          </p:nvSpPr>
          <p:spPr>
            <a:xfrm>
              <a:off x="9467" y="4001"/>
              <a:ext cx="1500" cy="1020"/>
            </a:xfrm>
            <a:prstGeom prst="rect">
              <a:avLst/>
            </a:prstGeom>
            <a:noFill/>
          </p:spPr>
          <p:txBody>
            <a:bodyPr wrap="square" rtlCol="false" anchor="t">
              <a:spAutoFit/>
            </a:bodyPr>
            <a:p>
              <a:pPr algn="ctr"/>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02</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343" name="文本框 52"/>
            <p:cNvSpPr txBox="true"/>
            <p:nvPr/>
          </p:nvSpPr>
          <p:spPr>
            <a:xfrm>
              <a:off x="9467" y="5469"/>
              <a:ext cx="1500" cy="1020"/>
            </a:xfrm>
            <a:prstGeom prst="rect">
              <a:avLst/>
            </a:prstGeom>
            <a:noFill/>
          </p:spPr>
          <p:txBody>
            <a:bodyPr wrap="square" rtlCol="false" anchor="t">
              <a:spAutoFit/>
            </a:bodyPr>
            <a:p>
              <a:pPr algn="ctr"/>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03</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344" name="文本框 53"/>
            <p:cNvSpPr txBox="true"/>
            <p:nvPr/>
          </p:nvSpPr>
          <p:spPr>
            <a:xfrm>
              <a:off x="9467" y="6937"/>
              <a:ext cx="1500" cy="1020"/>
            </a:xfrm>
            <a:prstGeom prst="rect">
              <a:avLst/>
            </a:prstGeom>
            <a:noFill/>
          </p:spPr>
          <p:txBody>
            <a:bodyPr wrap="square" rtlCol="false" anchor="t">
              <a:spAutoFit/>
            </a:bodyPr>
            <a:p>
              <a:pPr algn="ctr"/>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04</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grpSp>
        <p:nvGrpSpPr>
          <p:cNvPr id="345" name="组合 11"/>
          <p:cNvGrpSpPr/>
          <p:nvPr/>
        </p:nvGrpSpPr>
        <p:grpSpPr>
          <a:xfrm rot="0">
            <a:off x="11373485" y="719455"/>
            <a:ext cx="234950" cy="121920"/>
            <a:chOff x="17935" y="1176"/>
            <a:chExt cx="412" cy="294"/>
          </a:xfrm>
        </p:grpSpPr>
        <p:cxnSp>
          <p:nvCxnSpPr>
            <p:cNvPr id="346" name="直接连接符 7"/>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347" name="直接连接符 8"/>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348" name="直接连接符 9"/>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349" name=""/>
        <p:cNvGrpSpPr/>
        <p:nvPr/>
      </p:nvGrpSpPr>
      <p:grpSpPr>
        <a:xfrm>
          <a:off x="0" y="0"/>
          <a:ext cx="0" cy="0"/>
          <a:chOff x="0" y="0"/>
          <a:chExt cx="0" cy="0"/>
        </a:xfrm>
      </p:grpSpPr>
      <p:sp>
        <p:nvSpPr>
          <p:cNvPr id="350" name="圆角矩形 45"/>
          <p:cNvSpPr/>
          <p:nvPr/>
        </p:nvSpPr>
        <p:spPr>
          <a:xfrm>
            <a:off x="3697605" y="1809115"/>
            <a:ext cx="7847965" cy="2011680"/>
          </a:xfrm>
          <a:prstGeom prst="roundRect">
            <a:avLst>
              <a:gd name="adj" fmla="val 5048"/>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51" name="圆角矩形 46"/>
          <p:cNvSpPr/>
          <p:nvPr/>
        </p:nvSpPr>
        <p:spPr>
          <a:xfrm>
            <a:off x="3697605" y="3938905"/>
            <a:ext cx="7847965" cy="2011680"/>
          </a:xfrm>
          <a:prstGeom prst="roundRect">
            <a:avLst>
              <a:gd name="adj" fmla="val 5048"/>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352" name="组合 2"/>
          <p:cNvGrpSpPr/>
          <p:nvPr/>
        </p:nvGrpSpPr>
        <p:grpSpPr>
          <a:xfrm>
            <a:off x="462280" y="415290"/>
            <a:ext cx="3580765" cy="647700"/>
            <a:chOff x="728" y="654"/>
            <a:chExt cx="5639" cy="1020"/>
          </a:xfrm>
        </p:grpSpPr>
        <p:sp>
          <p:nvSpPr>
            <p:cNvPr id="353"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54"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论文结论与总结</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355"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04</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356" name="圆角矩形 6"/>
          <p:cNvSpPr/>
          <p:nvPr/>
        </p:nvSpPr>
        <p:spPr>
          <a:xfrm>
            <a:off x="570230" y="1790065"/>
            <a:ext cx="2999740" cy="1165860"/>
          </a:xfrm>
          <a:prstGeom prst="roundRect">
            <a:avLst>
              <a:gd name="adj" fmla="val 15732"/>
            </a:avLst>
          </a:prstGeom>
          <a:solidFill>
            <a:schemeClr val="accent1">
              <a:lumMod val="50000"/>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357" name="圆角矩形 43"/>
          <p:cNvSpPr/>
          <p:nvPr/>
        </p:nvSpPr>
        <p:spPr>
          <a:xfrm>
            <a:off x="560705" y="2568575"/>
            <a:ext cx="3019425" cy="3382010"/>
          </a:xfrm>
          <a:prstGeom prst="roundRect">
            <a:avLst>
              <a:gd name="adj" fmla="val 5048"/>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58" name="文本框 23"/>
          <p:cNvSpPr txBox="true"/>
          <p:nvPr/>
        </p:nvSpPr>
        <p:spPr>
          <a:xfrm>
            <a:off x="815340" y="3960495"/>
            <a:ext cx="2616200" cy="1524000"/>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grpSp>
        <p:nvGrpSpPr>
          <p:cNvPr id="359" name="组合 11"/>
          <p:cNvGrpSpPr/>
          <p:nvPr/>
        </p:nvGrpSpPr>
        <p:grpSpPr>
          <a:xfrm rot="0">
            <a:off x="815989" y="2772405"/>
            <a:ext cx="2019300" cy="1085261"/>
            <a:chOff x="1605" y="4843"/>
            <a:chExt cx="3109" cy="1670"/>
          </a:xfrm>
        </p:grpSpPr>
        <p:sp>
          <p:nvSpPr>
            <p:cNvPr id="360" name="文本框 10"/>
            <p:cNvSpPr txBox="true"/>
            <p:nvPr/>
          </p:nvSpPr>
          <p:spPr>
            <a:xfrm>
              <a:off x="1605" y="4843"/>
              <a:ext cx="2933" cy="1280"/>
            </a:xfrm>
            <a:prstGeom prst="rect">
              <a:avLst/>
            </a:prstGeom>
            <a:noFill/>
          </p:spPr>
          <p:txBody>
            <a:bodyPr wrap="square" rtlCol="false" anchor="t">
              <a:spAutoFit/>
            </a:bodyPr>
            <a:p>
              <a:pPr algn="l">
                <a:buClrTx/>
                <a:buSzTx/>
                <a:buFontTx/>
              </a:pPr>
              <a:r>
                <a:rPr lang="en-US" sz="4800">
                  <a:solidFill>
                    <a:schemeClr val="accent4">
                      <a:alpha val="100000"/>
                    </a:schemeClr>
                  </a:solidFill>
                  <a:effectLst/>
                  <a:latin typeface="思源黑体 CN Heavy"/>
                  <a:ea typeface="思源黑体 CN Heavy"/>
                  <a:cs typeface="+mn-cs"/>
                  <a:sym typeface="仓耳渔阳体 W02"/>
                </a:rPr>
                <a:t>85%</a:t>
              </a:r>
              <a:endParaRPr lang="en-US" sz="4800">
                <a:solidFill>
                  <a:srgbClr val="F9A656">
                    <a:alpha val="100000"/>
                  </a:srgbClr>
                </a:solidFill>
                <a:effectLst/>
                <a:latin typeface="思源黑体 CN Heavy"/>
                <a:ea typeface="思源黑体 CN Heavy"/>
                <a:cs typeface="+mn-cs"/>
                <a:sym typeface="仓耳渔阳体 W02"/>
              </a:endParaRPr>
            </a:p>
          </p:txBody>
        </p:sp>
        <p:sp>
          <p:nvSpPr>
            <p:cNvPr id="361" name="文本框 24"/>
            <p:cNvSpPr txBox="true"/>
            <p:nvPr/>
          </p:nvSpPr>
          <p:spPr>
            <a:xfrm>
              <a:off x="1605" y="5986"/>
              <a:ext cx="3109" cy="527"/>
            </a:xfrm>
            <a:prstGeom prst="rect">
              <a:avLst/>
            </a:prstGeom>
            <a:noFill/>
          </p:spPr>
          <p:txBody>
            <a:bodyPr wrap="square" rtlCol="false" anchor="t">
              <a:spAutoFit/>
            </a:bodyPr>
            <a:p>
              <a:pPr algn="l">
                <a:buClrTx/>
                <a:buSzTx/>
                <a:buFontTx/>
              </a:pPr>
              <a:r>
                <a:rPr lang="zh-CN" sz="1600">
                  <a:solidFill>
                    <a:schemeClr val="tx1">
                      <a:lumMod val="85000"/>
                      <a:lumOff val="15000"/>
                      <a:alpha val="100000"/>
                    </a:schemeClr>
                  </a:solidFill>
                  <a:effectLst/>
                  <a:latin typeface="思源黑体 CN Heavy"/>
                  <a:ea typeface="思源黑体 CN Heavy"/>
                  <a:cs typeface="+mn-cs"/>
                  <a:sym typeface="仓耳渔阳体 W02"/>
                </a:rPr>
                <a:t>论文结论与总结</a:t>
              </a:r>
              <a:endParaRPr lang="zh-CN" sz="1600">
                <a:solidFill>
                  <a:schemeClr val="tx1">
                    <a:lumMod val="85000"/>
                    <a:lumOff val="15000"/>
                    <a:alpha val="100000"/>
                  </a:schemeClr>
                </a:solidFill>
                <a:effectLst/>
                <a:latin typeface="思源黑体 CN Heavy"/>
                <a:ea typeface="思源黑体 CN Heavy"/>
                <a:cs typeface="+mn-cs"/>
                <a:sym typeface="仓耳渔阳体 W02"/>
              </a:endParaRPr>
            </a:p>
          </p:txBody>
        </p:sp>
      </p:grpSp>
      <p:sp>
        <p:nvSpPr>
          <p:cNvPr id="362" name="文本框 29"/>
          <p:cNvSpPr txBox="true"/>
          <p:nvPr/>
        </p:nvSpPr>
        <p:spPr>
          <a:xfrm>
            <a:off x="838835" y="2014220"/>
            <a:ext cx="2552700" cy="368300"/>
          </a:xfrm>
          <a:prstGeom prst="rect">
            <a:avLst/>
          </a:prstGeom>
          <a:noFill/>
        </p:spPr>
        <p:txBody>
          <a:bodyPr wrap="square" rtlCol="false">
            <a:spAutoFit/>
          </a:bodyPr>
          <a:p>
            <a:pPr algn="l"/>
            <a:r>
              <a:rPr lang="zh-CN">
                <a:solidFill>
                  <a:schemeClr val="bg1">
                    <a:alpha val="100000"/>
                  </a:schemeClr>
                </a:solidFill>
                <a:latin typeface="思源黑体 CN Heavy"/>
                <a:ea typeface="思源黑体 CN Heavy"/>
                <a:cs typeface="+mn-cs"/>
              </a:rPr>
              <a:t>关键字</a:t>
            </a:r>
            <a:r>
              <a:rPr lang="en-US">
                <a:solidFill>
                  <a:schemeClr val="bg1">
                    <a:alpha val="100000"/>
                  </a:schemeClr>
                </a:solidFill>
                <a:latin typeface="思源黑体 CN Heavy"/>
                <a:ea typeface="思源黑体 CN Heavy"/>
                <a:cs typeface="+mn-cs"/>
              </a:rPr>
              <a:t>   /  </a:t>
            </a:r>
            <a:r>
              <a:rPr lang="zh-CN">
                <a:solidFill>
                  <a:schemeClr val="bg1">
                    <a:alpha val="100000"/>
                  </a:schemeClr>
                </a:solidFill>
                <a:latin typeface="思源黑体 CN Heavy"/>
                <a:ea typeface="思源黑体 CN Heavy"/>
                <a:cs typeface="+mn-cs"/>
              </a:rPr>
              <a:t>关键字</a:t>
            </a:r>
            <a:endParaRPr lang="zh-CN">
              <a:solidFill>
                <a:schemeClr val="bg1">
                  <a:alpha val="100000"/>
                </a:schemeClr>
              </a:solidFill>
              <a:latin typeface="思源黑体 CN Heavy"/>
              <a:ea typeface="思源黑体 CN Heavy"/>
              <a:cs typeface="+mn-cs"/>
            </a:endParaRPr>
          </a:p>
        </p:txBody>
      </p:sp>
      <p:grpSp>
        <p:nvGrpSpPr>
          <p:cNvPr id="363" name="组合 30"/>
          <p:cNvGrpSpPr/>
          <p:nvPr/>
        </p:nvGrpSpPr>
        <p:grpSpPr>
          <a:xfrm flipH="true">
            <a:off x="4262120" y="2417445"/>
            <a:ext cx="2995930" cy="2379980"/>
            <a:chOff x="1082" y="3472"/>
            <a:chExt cx="4718" cy="3748"/>
          </a:xfrm>
        </p:grpSpPr>
        <p:sp>
          <p:nvSpPr>
            <p:cNvPr id="364" name="圆角矩形 31"/>
            <p:cNvSpPr/>
            <p:nvPr/>
          </p:nvSpPr>
          <p:spPr>
            <a:xfrm flipH="true">
              <a:off x="1082" y="6928"/>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65" name="圆角矩形 32"/>
            <p:cNvSpPr/>
            <p:nvPr/>
          </p:nvSpPr>
          <p:spPr>
            <a:xfrm flipH="true">
              <a:off x="1082" y="3472"/>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366" name="文本框 33"/>
          <p:cNvSpPr txBox="true"/>
          <p:nvPr/>
        </p:nvSpPr>
        <p:spPr>
          <a:xfrm>
            <a:off x="4379595" y="2620010"/>
            <a:ext cx="3009900" cy="7747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67" name="文本框 34"/>
          <p:cNvSpPr txBox="true"/>
          <p:nvPr/>
        </p:nvSpPr>
        <p:spPr>
          <a:xfrm>
            <a:off x="4360545" y="2228850"/>
            <a:ext cx="2374900" cy="368300"/>
          </a:xfrm>
          <a:prstGeom prst="rect">
            <a:avLst/>
          </a:prstGeom>
          <a:noFill/>
        </p:spPr>
        <p:txBody>
          <a:bodyPr wrap="square" rtlCol="false" anchor="t">
            <a:spAutoFit/>
          </a:bodyPr>
          <a:p>
            <a:pPr algn="l">
              <a:buClrTx/>
              <a:buSzTx/>
              <a:buFontTx/>
            </a:pPr>
            <a:r>
              <a:rPr lang="zh-CN">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368" name="文本框 35"/>
          <p:cNvSpPr txBox="true"/>
          <p:nvPr/>
        </p:nvSpPr>
        <p:spPr>
          <a:xfrm>
            <a:off x="4379595" y="4803140"/>
            <a:ext cx="3009900" cy="7747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69" name="文本框 36"/>
          <p:cNvSpPr txBox="true"/>
          <p:nvPr/>
        </p:nvSpPr>
        <p:spPr>
          <a:xfrm>
            <a:off x="4360545" y="4411980"/>
            <a:ext cx="2374900" cy="368300"/>
          </a:xfrm>
          <a:prstGeom prst="rect">
            <a:avLst/>
          </a:prstGeom>
          <a:noFill/>
        </p:spPr>
        <p:txBody>
          <a:bodyPr wrap="square" rtlCol="false" anchor="t">
            <a:spAutoFit/>
          </a:bodyPr>
          <a:p>
            <a:pPr algn="l">
              <a:buClrTx/>
              <a:buSzTx/>
              <a:buFontTx/>
            </a:pPr>
            <a:r>
              <a:rPr lang="zh-CN">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a:solidFill>
                <a:schemeClr val="tx1">
                  <a:lumMod val="75000"/>
                  <a:lumOff val="25000"/>
                  <a:alpha val="100000"/>
                </a:schemeClr>
              </a:solidFill>
              <a:effectLst/>
              <a:latin typeface="思源黑体 CN Heavy"/>
              <a:ea typeface="思源黑体 CN Heavy"/>
              <a:cs typeface="+mn-cs"/>
              <a:sym typeface="仓耳渔阳体 W02"/>
            </a:endParaRPr>
          </a:p>
        </p:txBody>
      </p:sp>
      <p:grpSp>
        <p:nvGrpSpPr>
          <p:cNvPr id="370" name="组合 37"/>
          <p:cNvGrpSpPr/>
          <p:nvPr/>
        </p:nvGrpSpPr>
        <p:grpSpPr>
          <a:xfrm flipH="true">
            <a:off x="8148320" y="2446020"/>
            <a:ext cx="2995930" cy="2379980"/>
            <a:chOff x="1082" y="3472"/>
            <a:chExt cx="4718" cy="3748"/>
          </a:xfrm>
        </p:grpSpPr>
        <p:sp>
          <p:nvSpPr>
            <p:cNvPr id="371" name="圆角矩形 38"/>
            <p:cNvSpPr/>
            <p:nvPr/>
          </p:nvSpPr>
          <p:spPr>
            <a:xfrm flipH="true">
              <a:off x="1082" y="6928"/>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72" name="圆角矩形 39"/>
            <p:cNvSpPr/>
            <p:nvPr/>
          </p:nvSpPr>
          <p:spPr>
            <a:xfrm flipH="true">
              <a:off x="1082" y="3472"/>
              <a:ext cx="4718" cy="293"/>
            </a:xfrm>
            <a:prstGeom prst="roundRect">
              <a:avLst>
                <a:gd name="adj" fmla="val 50000"/>
              </a:avLst>
            </a:prstGeom>
            <a:gradFill>
              <a:gsLst>
                <a:gs pos="0">
                  <a:schemeClr val="accent1">
                    <a:lumMod val="40000"/>
                    <a:lumOff val="60000"/>
                    <a:alpha val="100000"/>
                  </a:schemeClr>
                </a:gs>
                <a:gs pos="10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373" name="文本框 40"/>
          <p:cNvSpPr txBox="true"/>
          <p:nvPr/>
        </p:nvSpPr>
        <p:spPr>
          <a:xfrm>
            <a:off x="8265795" y="2648585"/>
            <a:ext cx="3009900" cy="7747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74" name="文本框 41"/>
          <p:cNvSpPr txBox="true"/>
          <p:nvPr/>
        </p:nvSpPr>
        <p:spPr>
          <a:xfrm>
            <a:off x="8246745" y="2257425"/>
            <a:ext cx="2374900" cy="368300"/>
          </a:xfrm>
          <a:prstGeom prst="rect">
            <a:avLst/>
          </a:prstGeom>
          <a:noFill/>
        </p:spPr>
        <p:txBody>
          <a:bodyPr wrap="square" rtlCol="false" anchor="t">
            <a:spAutoFit/>
          </a:bodyPr>
          <a:p>
            <a:pPr algn="l">
              <a:buClrTx/>
              <a:buSzTx/>
              <a:buFontTx/>
            </a:pPr>
            <a:r>
              <a:rPr lang="zh-CN">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375" name="文本框 42"/>
          <p:cNvSpPr txBox="true"/>
          <p:nvPr/>
        </p:nvSpPr>
        <p:spPr>
          <a:xfrm>
            <a:off x="8265795" y="4831715"/>
            <a:ext cx="3009900" cy="7747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76" name="文本框 44"/>
          <p:cNvSpPr txBox="true"/>
          <p:nvPr/>
        </p:nvSpPr>
        <p:spPr>
          <a:xfrm>
            <a:off x="8246745" y="4440555"/>
            <a:ext cx="2374900" cy="368300"/>
          </a:xfrm>
          <a:prstGeom prst="rect">
            <a:avLst/>
          </a:prstGeom>
          <a:noFill/>
        </p:spPr>
        <p:txBody>
          <a:bodyPr wrap="square" rtlCol="false" anchor="t">
            <a:spAutoFit/>
          </a:bodyPr>
          <a:p>
            <a:pPr algn="l">
              <a:buClrTx/>
              <a:buSzTx/>
              <a:buFontTx/>
            </a:pPr>
            <a:r>
              <a:rPr lang="zh-CN">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377" name="文本框 47"/>
          <p:cNvSpPr txBox="true"/>
          <p:nvPr/>
        </p:nvSpPr>
        <p:spPr>
          <a:xfrm>
            <a:off x="6419215" y="2100580"/>
            <a:ext cx="952500" cy="584200"/>
          </a:xfrm>
          <a:prstGeom prst="rect">
            <a:avLst/>
          </a:prstGeom>
          <a:noFill/>
        </p:spPr>
        <p:txBody>
          <a:bodyPr wrap="square" rtlCol="false" anchor="t">
            <a:spAutoFit/>
          </a:bodyPr>
          <a:p>
            <a:pPr algn="r"/>
            <a:r>
              <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rPr>
              <a:t>01</a:t>
            </a:r>
            <a:endPar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endParaRPr>
          </a:p>
        </p:txBody>
      </p:sp>
      <p:sp>
        <p:nvSpPr>
          <p:cNvPr id="378" name="文本框 48"/>
          <p:cNvSpPr txBox="true"/>
          <p:nvPr/>
        </p:nvSpPr>
        <p:spPr>
          <a:xfrm>
            <a:off x="10200640" y="2119630"/>
            <a:ext cx="952500" cy="584200"/>
          </a:xfrm>
          <a:prstGeom prst="rect">
            <a:avLst/>
          </a:prstGeom>
          <a:noFill/>
        </p:spPr>
        <p:txBody>
          <a:bodyPr wrap="square" rtlCol="false" anchor="t">
            <a:spAutoFit/>
          </a:bodyPr>
          <a:p>
            <a:pPr algn="r"/>
            <a:r>
              <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rPr>
              <a:t>02</a:t>
            </a:r>
            <a:endPar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endParaRPr>
          </a:p>
        </p:txBody>
      </p:sp>
      <p:sp>
        <p:nvSpPr>
          <p:cNvPr id="379" name="文本框 49"/>
          <p:cNvSpPr txBox="true"/>
          <p:nvPr/>
        </p:nvSpPr>
        <p:spPr>
          <a:xfrm>
            <a:off x="6419215" y="4262755"/>
            <a:ext cx="952500" cy="584200"/>
          </a:xfrm>
          <a:prstGeom prst="rect">
            <a:avLst/>
          </a:prstGeom>
          <a:noFill/>
        </p:spPr>
        <p:txBody>
          <a:bodyPr wrap="square" rtlCol="false" anchor="t">
            <a:spAutoFit/>
          </a:bodyPr>
          <a:p>
            <a:pPr algn="r"/>
            <a:r>
              <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rPr>
              <a:t>03</a:t>
            </a:r>
            <a:endPar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endParaRPr>
          </a:p>
        </p:txBody>
      </p:sp>
      <p:sp>
        <p:nvSpPr>
          <p:cNvPr id="380" name="文本框 51"/>
          <p:cNvSpPr txBox="true"/>
          <p:nvPr/>
        </p:nvSpPr>
        <p:spPr>
          <a:xfrm>
            <a:off x="10200640" y="4281805"/>
            <a:ext cx="952500" cy="584200"/>
          </a:xfrm>
          <a:prstGeom prst="rect">
            <a:avLst/>
          </a:prstGeom>
          <a:noFill/>
        </p:spPr>
        <p:txBody>
          <a:bodyPr wrap="square" rtlCol="false" anchor="t">
            <a:spAutoFit/>
          </a:bodyPr>
          <a:p>
            <a:pPr algn="r"/>
            <a:r>
              <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rPr>
              <a:t>04</a:t>
            </a:r>
            <a:endParaRPr lang="en-US" sz="3200">
              <a:ln>
                <a:solidFill>
                  <a:srgbClr val="75BCFE">
                    <a:alpha val="100000"/>
                  </a:srgbClr>
                </a:solidFill>
              </a:ln>
              <a:solidFill>
                <a:schemeClr val="bg1">
                  <a:alpha val="100000"/>
                </a:schemeClr>
              </a:solidFill>
              <a:effectLst/>
              <a:latin typeface="思源黑体 CN Heavy"/>
              <a:ea typeface="思源黑体 CN Heavy"/>
              <a:cs typeface="+mn-cs"/>
              <a:sym typeface="仓耳渔阳体 W02"/>
            </a:endParaRPr>
          </a:p>
        </p:txBody>
      </p:sp>
    </p:spTree>
  </p:cSld>
  <p:clrMapOvr>
    <a:masterClrMapping/>
  </p:clrMapOvr>
</p:sld>
</file>

<file path=ppt/slides/slide21.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381" name=""/>
        <p:cNvGrpSpPr/>
        <p:nvPr/>
      </p:nvGrpSpPr>
      <p:grpSpPr>
        <a:xfrm>
          <a:off x="0" y="0"/>
          <a:ext cx="0" cy="0"/>
          <a:chOff x="0" y="0"/>
          <a:chExt cx="0" cy="0"/>
        </a:xfrm>
      </p:grpSpPr>
      <p:sp>
        <p:nvSpPr>
          <p:cNvPr id="382" name="圆角矩形 12"/>
          <p:cNvSpPr/>
          <p:nvPr/>
        </p:nvSpPr>
        <p:spPr>
          <a:xfrm>
            <a:off x="6546215" y="3914140"/>
            <a:ext cx="5067300" cy="2011680"/>
          </a:xfrm>
          <a:prstGeom prst="roundRect">
            <a:avLst>
              <a:gd name="adj" fmla="val 5048"/>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83" name="圆角矩形 45"/>
          <p:cNvSpPr/>
          <p:nvPr/>
        </p:nvSpPr>
        <p:spPr>
          <a:xfrm>
            <a:off x="6546215" y="1818640"/>
            <a:ext cx="5067300" cy="2011680"/>
          </a:xfrm>
          <a:prstGeom prst="roundRect">
            <a:avLst>
              <a:gd name="adj" fmla="val 5048"/>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384" name="组合 2"/>
          <p:cNvGrpSpPr/>
          <p:nvPr/>
        </p:nvGrpSpPr>
        <p:grpSpPr>
          <a:xfrm>
            <a:off x="462280" y="415290"/>
            <a:ext cx="3580765" cy="647700"/>
            <a:chOff x="728" y="654"/>
            <a:chExt cx="5639" cy="1020"/>
          </a:xfrm>
        </p:grpSpPr>
        <p:sp>
          <p:nvSpPr>
            <p:cNvPr id="385"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86"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论文结论与总结</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387"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04</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graphicFrame>
        <p:nvGraphicFramePr>
          <p:cNvPr id="388" name="图表 3"/>
          <p:cNvGraphicFramePr/>
          <p:nvPr/>
        </p:nvGraphicFramePr>
        <p:xfrm>
          <a:off x="702945" y="1514475"/>
          <a:ext cx="5570855" cy="4679315"/>
        </p:xfrm>
        <a:graphic>
          <a:graphicData uri="http://schemas.openxmlformats.org/drawingml/2006/chart">
            <c:chart r:id="rId0"/>
          </a:graphicData>
        </a:graphic>
      </p:graphicFrame>
      <p:grpSp>
        <p:nvGrpSpPr>
          <p:cNvPr id="389" name="组合 13"/>
          <p:cNvGrpSpPr/>
          <p:nvPr/>
        </p:nvGrpSpPr>
        <p:grpSpPr>
          <a:xfrm>
            <a:off x="7071995" y="2122805"/>
            <a:ext cx="4019550" cy="3431539"/>
            <a:chOff x="11467" y="3327"/>
            <a:chExt cx="6330" cy="5404"/>
          </a:xfrm>
        </p:grpSpPr>
        <p:sp>
          <p:nvSpPr>
            <p:cNvPr id="390" name="圆角矩形 23"/>
            <p:cNvSpPr/>
            <p:nvPr/>
          </p:nvSpPr>
          <p:spPr>
            <a:xfrm>
              <a:off x="11467" y="3327"/>
              <a:ext cx="4593" cy="758"/>
            </a:xfrm>
            <a:prstGeom prst="roundRect">
              <a:avLst>
                <a:gd name="adj" fmla="val 50000"/>
              </a:avLst>
            </a:prstGeom>
            <a:gradFill>
              <a:gsLst>
                <a:gs pos="0">
                  <a:schemeClr val="accent1">
                    <a:lumMod val="40000"/>
                    <a:lumOff val="60000"/>
                    <a:alpha val="100000"/>
                  </a:schemeClr>
                </a:gs>
                <a:gs pos="100000">
                  <a:schemeClr val="accent1">
                    <a:lumMod val="40000"/>
                    <a:lumOff val="6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91" name="文本框 14"/>
            <p:cNvSpPr txBox="true"/>
            <p:nvPr/>
          </p:nvSpPr>
          <p:spPr>
            <a:xfrm>
              <a:off x="11817" y="4231"/>
              <a:ext cx="5980" cy="123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92" name="文本框 15"/>
            <p:cNvSpPr txBox="true"/>
            <p:nvPr/>
          </p:nvSpPr>
          <p:spPr>
            <a:xfrm>
              <a:off x="11802" y="3420"/>
              <a:ext cx="5040" cy="580"/>
            </a:xfrm>
            <a:prstGeom prst="rect">
              <a:avLst/>
            </a:prstGeom>
            <a:noFill/>
          </p:spPr>
          <p:txBody>
            <a:bodyPr wrap="square" rtlCol="false" anchor="t">
              <a:spAutoFit/>
            </a:bodyPr>
            <a:p>
              <a:pPr algn="l">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请添加标题文本</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393" name="圆角矩形 7"/>
            <p:cNvSpPr/>
            <p:nvPr/>
          </p:nvSpPr>
          <p:spPr>
            <a:xfrm>
              <a:off x="11467" y="6597"/>
              <a:ext cx="4593" cy="758"/>
            </a:xfrm>
            <a:prstGeom prst="roundRect">
              <a:avLst>
                <a:gd name="adj" fmla="val 50000"/>
              </a:avLst>
            </a:prstGeom>
            <a:gradFill>
              <a:gsLst>
                <a:gs pos="0">
                  <a:schemeClr val="accent4">
                    <a:lumMod val="60000"/>
                    <a:lumOff val="40000"/>
                    <a:alpha val="100000"/>
                  </a:schemeClr>
                </a:gs>
                <a:gs pos="100000">
                  <a:schemeClr val="accent4">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394" name="文本框 8"/>
            <p:cNvSpPr txBox="true"/>
            <p:nvPr/>
          </p:nvSpPr>
          <p:spPr>
            <a:xfrm>
              <a:off x="11817" y="7501"/>
              <a:ext cx="5980" cy="123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395" name="文本框 9"/>
            <p:cNvSpPr txBox="true"/>
            <p:nvPr/>
          </p:nvSpPr>
          <p:spPr>
            <a:xfrm>
              <a:off x="11802" y="6690"/>
              <a:ext cx="5040" cy="580"/>
            </a:xfrm>
            <a:prstGeom prst="rect">
              <a:avLst/>
            </a:prstGeom>
            <a:noFill/>
          </p:spPr>
          <p:txBody>
            <a:bodyPr wrap="square" rtlCol="false" anchor="t">
              <a:spAutoFit/>
            </a:bodyPr>
            <a:p>
              <a:pPr algn="l">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请添加标题文本</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396" name="组合 24"/>
          <p:cNvGrpSpPr/>
          <p:nvPr/>
        </p:nvGrpSpPr>
        <p:grpSpPr>
          <a:xfrm>
            <a:off x="1757680" y="1986280"/>
            <a:ext cx="1075690" cy="611505"/>
            <a:chOff x="2768" y="3128"/>
            <a:chExt cx="1694" cy="963"/>
          </a:xfrm>
        </p:grpSpPr>
        <p:sp>
          <p:nvSpPr>
            <p:cNvPr id="397" name="圆角矩形标注 19"/>
            <p:cNvSpPr/>
            <p:nvPr/>
          </p:nvSpPr>
          <p:spPr>
            <a:xfrm>
              <a:off x="2768" y="3128"/>
              <a:ext cx="1694" cy="963"/>
            </a:xfrm>
            <a:prstGeom prst="wedgeRoundRectCallout">
              <a:avLst>
                <a:gd name="adj1" fmla="val 35528"/>
                <a:gd name="adj2" fmla="val 81442"/>
                <a:gd name="adj3" fmla="val 16667"/>
              </a:avLst>
            </a:prstGeom>
            <a:solidFill>
              <a:schemeClr val="bg1"/>
            </a:solidFill>
            <a:ln w="12700">
              <a:solidFill>
                <a:schemeClr val="accent4">
                  <a:lumMod val="60000"/>
                  <a:lumOff val="40000"/>
                  <a:alpha val="100000"/>
                </a:schemeClr>
              </a:solidFill>
              <a:prstDash val="solid"/>
              <a:miter lim="800000"/>
            </a:ln>
            <a:effectLst>
              <a:outerShdw blurRad="63500" dist="63500" dir="2700000" algn="tl" rotWithShape="false">
                <a:srgbClr val="FABC7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398" name="文本框 22"/>
            <p:cNvSpPr txBox="true"/>
            <p:nvPr/>
          </p:nvSpPr>
          <p:spPr>
            <a:xfrm>
              <a:off x="2821" y="3130"/>
              <a:ext cx="1590" cy="920"/>
            </a:xfrm>
            <a:prstGeom prst="rect">
              <a:avLst/>
            </a:prstGeom>
            <a:noFill/>
          </p:spPr>
          <p:txBody>
            <a:bodyPr wrap="square" rtlCol="false">
              <a:spAutoFit/>
            </a:bodyPr>
            <a:p>
              <a:pPr algn="ctr"/>
              <a:r>
                <a:rPr lang="en-US" sz="3200">
                  <a:solidFill>
                    <a:schemeClr val="accent4">
                      <a:lumMod val="60000"/>
                      <a:lumOff val="40000"/>
                      <a:alpha val="100000"/>
                    </a:schemeClr>
                  </a:solidFill>
                  <a:latin typeface="思源黑体 CN Bold"/>
                  <a:ea typeface="思源黑体 CN Bold"/>
                  <a:cs typeface="+mn-cs"/>
                </a:rPr>
                <a:t>56</a:t>
              </a:r>
              <a:r>
                <a:rPr lang="en-US" sz="1400">
                  <a:solidFill>
                    <a:schemeClr val="accent4">
                      <a:lumMod val="60000"/>
                      <a:lumOff val="40000"/>
                      <a:alpha val="100000"/>
                    </a:schemeClr>
                  </a:solidFill>
                  <a:latin typeface="思源黑体 CN Bold"/>
                  <a:ea typeface="思源黑体 CN Bold"/>
                  <a:cs typeface="+mn-cs"/>
                </a:rPr>
                <a:t>%</a:t>
              </a:r>
              <a:endParaRPr lang="en-US" sz="1400">
                <a:solidFill>
                  <a:srgbClr val="FABC7F">
                    <a:alpha val="100000"/>
                  </a:srgbClr>
                </a:solidFill>
                <a:latin typeface="思源黑体 CN Bold"/>
                <a:ea typeface="思源黑体 CN Bold"/>
                <a:cs typeface="+mn-cs"/>
              </a:endParaRPr>
            </a:p>
          </p:txBody>
        </p:sp>
      </p:grpSp>
    </p:spTree>
  </p:cSld>
  <p:clrMapOvr>
    <a:masterClrMapping/>
  </p:clrMapOvr>
</p:sld>
</file>

<file path=ppt/slides/slide22.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399" name=""/>
        <p:cNvGrpSpPr/>
        <p:nvPr/>
      </p:nvGrpSpPr>
      <p:grpSpPr>
        <a:xfrm>
          <a:off x="0" y="0"/>
          <a:ext cx="0" cy="0"/>
          <a:chOff x="0" y="0"/>
          <a:chExt cx="0" cy="0"/>
        </a:xfrm>
      </p:grpSpPr>
      <p:grpSp>
        <p:nvGrpSpPr>
          <p:cNvPr id="400" name="组合 2"/>
          <p:cNvGrpSpPr/>
          <p:nvPr/>
        </p:nvGrpSpPr>
        <p:grpSpPr>
          <a:xfrm>
            <a:off x="462280" y="415290"/>
            <a:ext cx="3580765" cy="647700"/>
            <a:chOff x="728" y="654"/>
            <a:chExt cx="5639" cy="1020"/>
          </a:xfrm>
        </p:grpSpPr>
        <p:sp>
          <p:nvSpPr>
            <p:cNvPr id="401"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02"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论文结论与总结</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403"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04</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404" name="矩形 26"/>
          <p:cNvSpPr/>
          <p:nvPr/>
        </p:nvSpPr>
        <p:spPr>
          <a:xfrm>
            <a:off x="0" y="5199380"/>
            <a:ext cx="12192000" cy="1666240"/>
          </a:xfrm>
          <a:prstGeom prst="rect">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sp>
        <p:nvSpPr>
          <p:cNvPr id="405" name="圆角矩形 3"/>
          <p:cNvSpPr/>
          <p:nvPr/>
        </p:nvSpPr>
        <p:spPr>
          <a:xfrm>
            <a:off x="1245235" y="1742440"/>
            <a:ext cx="2950210" cy="4410710"/>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469900" dir="5400000" sx="85000" sy="85000" algn="t" rotWithShape="false">
              <a:srgbClr val="75BC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sp>
        <p:nvSpPr>
          <p:cNvPr id="406" name="文本框 4"/>
          <p:cNvSpPr txBox="true"/>
          <p:nvPr/>
        </p:nvSpPr>
        <p:spPr>
          <a:xfrm>
            <a:off x="1875155" y="2152650"/>
            <a:ext cx="1695450" cy="914400"/>
          </a:xfrm>
          <a:prstGeom prst="rect">
            <a:avLst/>
          </a:prstGeom>
          <a:noFill/>
        </p:spPr>
        <p:txBody>
          <a:bodyPr wrap="square" rtlCol="false">
            <a:spAutoFit/>
          </a:bodyPr>
          <a:p>
            <a:pPr algn="ctr"/>
            <a:r>
              <a:rPr lang="en-US" sz="5400">
                <a:solidFill>
                  <a:schemeClr val="accent4">
                    <a:alpha val="100000"/>
                  </a:schemeClr>
                </a:solidFill>
                <a:latin typeface="思源黑体 CN Heavy"/>
                <a:ea typeface="思源黑体 CN Heavy"/>
                <a:cs typeface="+mn-cs"/>
              </a:rPr>
              <a:t>85</a:t>
            </a:r>
            <a:r>
              <a:rPr lang="en-US" sz="2800">
                <a:solidFill>
                  <a:schemeClr val="accent4">
                    <a:alpha val="100000"/>
                  </a:schemeClr>
                </a:solidFill>
                <a:latin typeface="思源黑体 CN Heavy"/>
                <a:ea typeface="思源黑体 CN Heavy"/>
                <a:cs typeface="+mn-cs"/>
              </a:rPr>
              <a:t>%</a:t>
            </a:r>
            <a:endParaRPr lang="en-US" sz="2800">
              <a:solidFill>
                <a:srgbClr val="F9A656">
                  <a:alpha val="100000"/>
                </a:srgbClr>
              </a:solidFill>
              <a:latin typeface="思源黑体 CN Heavy"/>
              <a:ea typeface="思源黑体 CN Heavy"/>
              <a:cs typeface="+mn-cs"/>
            </a:endParaRPr>
          </a:p>
        </p:txBody>
      </p:sp>
      <p:sp>
        <p:nvSpPr>
          <p:cNvPr id="407" name="文本框 30"/>
          <p:cNvSpPr txBox="true"/>
          <p:nvPr/>
        </p:nvSpPr>
        <p:spPr>
          <a:xfrm flipH="true">
            <a:off x="1483360" y="3500120"/>
            <a:ext cx="2476500" cy="1231900"/>
          </a:xfrm>
          <a:prstGeom prst="rect">
            <a:avLst/>
          </a:prstGeom>
          <a:noFill/>
        </p:spPr>
        <p:txBody>
          <a:bodyPr wrap="square">
            <a:spAutoFit/>
          </a:bodyPr>
          <a:p>
            <a:pPr algn="ctr">
              <a:lnSpc>
                <a:spcPct val="150000"/>
              </a:lnSpc>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p:txBody>
      </p:sp>
      <p:sp>
        <p:nvSpPr>
          <p:cNvPr id="408" name="文本框 31"/>
          <p:cNvSpPr txBox="true"/>
          <p:nvPr/>
        </p:nvSpPr>
        <p:spPr>
          <a:xfrm flipH="true">
            <a:off x="2007235" y="3153410"/>
            <a:ext cx="1428750" cy="36830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结论与总结</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409" name="圆角矩形 8"/>
          <p:cNvSpPr/>
          <p:nvPr/>
        </p:nvSpPr>
        <p:spPr>
          <a:xfrm>
            <a:off x="4620895" y="1742440"/>
            <a:ext cx="2950210" cy="4410710"/>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469900" dir="5400000" sx="85000" sy="85000" algn="t" rotWithShape="false">
              <a:srgbClr val="75BC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sp>
        <p:nvSpPr>
          <p:cNvPr id="410" name="文本框 10"/>
          <p:cNvSpPr txBox="true"/>
          <p:nvPr/>
        </p:nvSpPr>
        <p:spPr>
          <a:xfrm flipH="true">
            <a:off x="4859020" y="3500120"/>
            <a:ext cx="2476500" cy="1231900"/>
          </a:xfrm>
          <a:prstGeom prst="rect">
            <a:avLst/>
          </a:prstGeom>
          <a:noFill/>
        </p:spPr>
        <p:txBody>
          <a:bodyPr wrap="square">
            <a:spAutoFit/>
          </a:bodyPr>
          <a:p>
            <a:pPr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p:txBody>
      </p:sp>
      <p:sp>
        <p:nvSpPr>
          <p:cNvPr id="411" name="文本框 11"/>
          <p:cNvSpPr txBox="true"/>
          <p:nvPr/>
        </p:nvSpPr>
        <p:spPr>
          <a:xfrm flipH="true">
            <a:off x="5382895" y="3153410"/>
            <a:ext cx="1428750" cy="36830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结论与总结</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412" name="圆角矩形 13"/>
          <p:cNvSpPr/>
          <p:nvPr/>
        </p:nvSpPr>
        <p:spPr>
          <a:xfrm>
            <a:off x="7996555" y="1742440"/>
            <a:ext cx="2950210" cy="4410710"/>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469900" dir="5400000" sx="85000" sy="85000" algn="t" rotWithShape="false">
              <a:srgbClr val="75BC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lstStyle>
            <a:defPPr>
              <a:defRPr lang="zh-CN"/>
            </a:defPPr>
            <a:lvl1pPr marL="0" algn="l" defTabSz="914400" rtl="false" eaLnBrk="true" latinLnBrk="false" hangingPunct="true">
              <a:defRPr sz="1800" kern="1200">
                <a:solidFill>
                  <a:schemeClr val="lt1"/>
                </a:solidFill>
                <a:latin typeface="+mn-lt"/>
                <a:ea typeface="+mn-ea"/>
                <a:cs typeface="+mn-cs"/>
              </a:defRPr>
            </a:lvl1pPr>
            <a:lvl2pPr marL="457200" algn="l" defTabSz="914400" rtl="false" eaLnBrk="true" latinLnBrk="false" hangingPunct="true">
              <a:defRPr sz="1800" kern="1200">
                <a:solidFill>
                  <a:schemeClr val="lt1"/>
                </a:solidFill>
                <a:latin typeface="+mn-lt"/>
                <a:ea typeface="+mn-ea"/>
                <a:cs typeface="+mn-cs"/>
              </a:defRPr>
            </a:lvl2pPr>
            <a:lvl3pPr marL="914400" algn="l" defTabSz="914400" rtl="false" eaLnBrk="true" latinLnBrk="false" hangingPunct="true">
              <a:defRPr sz="1800" kern="1200">
                <a:solidFill>
                  <a:schemeClr val="lt1"/>
                </a:solidFill>
                <a:latin typeface="+mn-lt"/>
                <a:ea typeface="+mn-ea"/>
                <a:cs typeface="+mn-cs"/>
              </a:defRPr>
            </a:lvl3pPr>
            <a:lvl4pPr marL="1371600" algn="l" defTabSz="914400" rtl="false" eaLnBrk="true" latinLnBrk="false" hangingPunct="true">
              <a:defRPr sz="1800" kern="1200">
                <a:solidFill>
                  <a:schemeClr val="lt1"/>
                </a:solidFill>
                <a:latin typeface="+mn-lt"/>
                <a:ea typeface="+mn-ea"/>
                <a:cs typeface="+mn-cs"/>
              </a:defRPr>
            </a:lvl4pPr>
            <a:lvl5pPr marL="1828800" algn="l" defTabSz="914400" rtl="false" eaLnBrk="true" latinLnBrk="false" hangingPunct="true">
              <a:defRPr sz="1800" kern="1200">
                <a:solidFill>
                  <a:schemeClr val="lt1"/>
                </a:solidFill>
                <a:latin typeface="+mn-lt"/>
                <a:ea typeface="+mn-ea"/>
                <a:cs typeface="+mn-cs"/>
              </a:defRPr>
            </a:lvl5pPr>
            <a:lvl6pPr marL="2286000" algn="l" defTabSz="914400" rtl="false" eaLnBrk="true" latinLnBrk="false" hangingPunct="true">
              <a:defRPr sz="1800" kern="1200">
                <a:solidFill>
                  <a:schemeClr val="lt1"/>
                </a:solidFill>
                <a:latin typeface="+mn-lt"/>
                <a:ea typeface="+mn-ea"/>
                <a:cs typeface="+mn-cs"/>
              </a:defRPr>
            </a:lvl6pPr>
            <a:lvl7pPr marL="2743200" algn="l" defTabSz="914400" rtl="false" eaLnBrk="true" latinLnBrk="false" hangingPunct="true">
              <a:defRPr sz="1800" kern="1200">
                <a:solidFill>
                  <a:schemeClr val="lt1"/>
                </a:solidFill>
                <a:latin typeface="+mn-lt"/>
                <a:ea typeface="+mn-ea"/>
                <a:cs typeface="+mn-cs"/>
              </a:defRPr>
            </a:lvl7pPr>
            <a:lvl8pPr marL="3200400" algn="l" defTabSz="914400" rtl="false" eaLnBrk="true" latinLnBrk="false" hangingPunct="true">
              <a:defRPr sz="1800" kern="1200">
                <a:solidFill>
                  <a:schemeClr val="lt1"/>
                </a:solidFill>
                <a:latin typeface="+mn-lt"/>
                <a:ea typeface="+mn-ea"/>
                <a:cs typeface="+mn-cs"/>
              </a:defRPr>
            </a:lvl8pPr>
            <a:lvl9pPr marL="3657600" algn="l" defTabSz="914400" rtl="false" eaLnBrk="true" latinLnBrk="false" hangingPunct="true">
              <a:defRPr sz="1800" kern="1200">
                <a:solidFill>
                  <a:schemeClr val="lt1"/>
                </a:solidFill>
                <a:latin typeface="+mn-lt"/>
                <a:ea typeface="+mn-ea"/>
                <a:cs typeface="+mn-cs"/>
              </a:defRPr>
            </a:lvl9pPr>
          </a:lstStyle>
          <a:p>
            <a:pPr lvl="0" algn="ctr">
              <a:buClrTx/>
              <a:buSzTx/>
              <a:buFontTx/>
            </a:pPr>
            <a:endParaRPr lang="zh-CN">
              <a:latin typeface="Arial"/>
              <a:ea typeface="仓耳渔阳体 W02"/>
              <a:cs typeface="+mn-cs"/>
              <a:sym typeface="仓耳渔阳体 W02"/>
            </a:endParaRPr>
          </a:p>
        </p:txBody>
      </p:sp>
      <p:sp>
        <p:nvSpPr>
          <p:cNvPr id="413" name="文本框 14"/>
          <p:cNvSpPr txBox="true"/>
          <p:nvPr/>
        </p:nvSpPr>
        <p:spPr>
          <a:xfrm>
            <a:off x="8786495" y="2152650"/>
            <a:ext cx="1371600" cy="914400"/>
          </a:xfrm>
          <a:prstGeom prst="rect">
            <a:avLst/>
          </a:prstGeom>
          <a:noFill/>
        </p:spPr>
        <p:txBody>
          <a:bodyPr wrap="square" rtlCol="false">
            <a:spAutoFit/>
          </a:bodyPr>
          <a:p>
            <a:pPr algn="ctr"/>
            <a:r>
              <a:rPr lang="en-US" sz="5400">
                <a:solidFill>
                  <a:schemeClr val="accent4">
                    <a:alpha val="100000"/>
                  </a:schemeClr>
                </a:solidFill>
                <a:latin typeface="思源黑体 CN Heavy"/>
                <a:ea typeface="思源黑体 CN Heavy"/>
                <a:cs typeface="+mn-cs"/>
                <a:sym typeface="仓耳渔阳体 W02"/>
              </a:rPr>
              <a:t>85</a:t>
            </a:r>
            <a:r>
              <a:rPr lang="en-US" sz="2800">
                <a:solidFill>
                  <a:schemeClr val="accent4">
                    <a:alpha val="100000"/>
                  </a:schemeClr>
                </a:solidFill>
                <a:latin typeface="思源黑体 CN Heavy"/>
                <a:ea typeface="思源黑体 CN Heavy"/>
                <a:cs typeface="+mn-cs"/>
                <a:sym typeface="仓耳渔阳体 W02"/>
              </a:rPr>
              <a:t>%</a:t>
            </a:r>
            <a:endParaRPr lang="en-US" sz="2800">
              <a:solidFill>
                <a:srgbClr val="F9A656">
                  <a:alpha val="100000"/>
                </a:srgbClr>
              </a:solidFill>
              <a:latin typeface="思源黑体 CN Heavy"/>
              <a:ea typeface="思源黑体 CN Heavy"/>
              <a:cs typeface="+mn-cs"/>
              <a:sym typeface="仓耳渔阳体 W02"/>
            </a:endParaRPr>
          </a:p>
        </p:txBody>
      </p:sp>
      <p:sp>
        <p:nvSpPr>
          <p:cNvPr id="414" name="文本框 15"/>
          <p:cNvSpPr txBox="true"/>
          <p:nvPr/>
        </p:nvSpPr>
        <p:spPr>
          <a:xfrm flipH="true">
            <a:off x="8234680" y="3500120"/>
            <a:ext cx="2476500" cy="1231900"/>
          </a:xfrm>
          <a:prstGeom prst="rect">
            <a:avLst/>
          </a:prstGeom>
          <a:noFill/>
        </p:spPr>
        <p:txBody>
          <a:bodyPr wrap="square">
            <a:spAutoFit/>
          </a:bodyPr>
          <a:p>
            <a:pPr algn="ctr">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p:txBody>
      </p:sp>
      <p:sp>
        <p:nvSpPr>
          <p:cNvPr id="415" name="文本框 16"/>
          <p:cNvSpPr txBox="true"/>
          <p:nvPr/>
        </p:nvSpPr>
        <p:spPr>
          <a:xfrm flipH="true">
            <a:off x="8758555" y="3153410"/>
            <a:ext cx="1428750" cy="368300"/>
          </a:xfrm>
          <a:prstGeom prst="rect">
            <a:avLst/>
          </a:prstGeom>
          <a:noFill/>
        </p:spPr>
        <p:txBody>
          <a:bodyPr wrap="square" rtlCol="false" anchor="t">
            <a:spAutoFit/>
          </a:bodyPr>
          <a:p>
            <a:pPr algn="ctr">
              <a:buClrTx/>
              <a:buSzTx/>
              <a:buFontTx/>
            </a:pPr>
            <a:r>
              <a:rPr lang="zh-CN">
                <a:solidFill>
                  <a:schemeClr val="tx1">
                    <a:lumMod val="85000"/>
                    <a:lumOff val="15000"/>
                    <a:alpha val="100000"/>
                  </a:schemeClr>
                </a:solidFill>
                <a:effectLst/>
                <a:latin typeface="思源黑体 CN Heavy"/>
                <a:ea typeface="思源黑体 CN Heavy"/>
                <a:cs typeface="+mn-cs"/>
                <a:sym typeface="仓耳渔阳体 W02"/>
              </a:rPr>
              <a:t>结论与总结</a:t>
            </a:r>
            <a:endParaRPr lang="zh-CN">
              <a:solidFill>
                <a:schemeClr val="tx1">
                  <a:lumMod val="85000"/>
                  <a:lumOff val="15000"/>
                  <a:alpha val="100000"/>
                </a:schemeClr>
              </a:solidFill>
              <a:effectLst/>
              <a:latin typeface="思源黑体 CN Heavy"/>
              <a:ea typeface="思源黑体 CN Heavy"/>
              <a:cs typeface="+mn-cs"/>
              <a:sym typeface="仓耳渔阳体 W02"/>
            </a:endParaRPr>
          </a:p>
        </p:txBody>
      </p:sp>
      <p:sp>
        <p:nvSpPr>
          <p:cNvPr id="416" name="文本框 19"/>
          <p:cNvSpPr txBox="true"/>
          <p:nvPr/>
        </p:nvSpPr>
        <p:spPr>
          <a:xfrm>
            <a:off x="5250815" y="2152650"/>
            <a:ext cx="1695450" cy="914400"/>
          </a:xfrm>
          <a:prstGeom prst="rect">
            <a:avLst/>
          </a:prstGeom>
          <a:noFill/>
        </p:spPr>
        <p:txBody>
          <a:bodyPr wrap="square" rtlCol="false">
            <a:spAutoFit/>
          </a:bodyPr>
          <a:p>
            <a:pPr algn="ctr"/>
            <a:r>
              <a:rPr lang="en-US" sz="5400">
                <a:solidFill>
                  <a:schemeClr val="accent4">
                    <a:alpha val="100000"/>
                  </a:schemeClr>
                </a:solidFill>
                <a:latin typeface="思源黑体 CN Heavy"/>
                <a:ea typeface="思源黑体 CN Heavy"/>
                <a:cs typeface="+mn-cs"/>
              </a:rPr>
              <a:t>85</a:t>
            </a:r>
            <a:r>
              <a:rPr lang="en-US" sz="2800">
                <a:solidFill>
                  <a:schemeClr val="accent4">
                    <a:alpha val="100000"/>
                  </a:schemeClr>
                </a:solidFill>
                <a:latin typeface="思源黑体 CN Heavy"/>
                <a:ea typeface="思源黑体 CN Heavy"/>
                <a:cs typeface="+mn-cs"/>
              </a:rPr>
              <a:t>%</a:t>
            </a:r>
            <a:endParaRPr lang="en-US" sz="2800">
              <a:solidFill>
                <a:srgbClr val="F9A656">
                  <a:alpha val="100000"/>
                </a:srgbClr>
              </a:solidFill>
              <a:latin typeface="思源黑体 CN Heavy"/>
              <a:ea typeface="思源黑体 CN Heavy"/>
              <a:cs typeface="+mn-cs"/>
            </a:endParaRPr>
          </a:p>
        </p:txBody>
      </p:sp>
      <p:sp>
        <p:nvSpPr>
          <p:cNvPr id="417" name="椭圆 39"/>
          <p:cNvSpPr/>
          <p:nvPr/>
        </p:nvSpPr>
        <p:spPr>
          <a:xfrm rot="16200000" flipV="true">
            <a:off x="4772660" y="3372485"/>
            <a:ext cx="2602230" cy="2602230"/>
          </a:xfrm>
          <a:prstGeom prst="ellipse">
            <a:avLst/>
          </a:prstGeom>
          <a:gradFill>
            <a:gsLst>
              <a:gs pos="12000">
                <a:schemeClr val="accent1">
                  <a:lumMod val="40000"/>
                  <a:lumOff val="60000"/>
                  <a:alpha val="10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18" name="椭圆 18"/>
          <p:cNvSpPr/>
          <p:nvPr/>
        </p:nvSpPr>
        <p:spPr>
          <a:xfrm rot="16200000" flipV="true">
            <a:off x="8171180" y="3372485"/>
            <a:ext cx="2602230" cy="2602230"/>
          </a:xfrm>
          <a:prstGeom prst="ellipse">
            <a:avLst/>
          </a:prstGeom>
          <a:gradFill>
            <a:gsLst>
              <a:gs pos="12000">
                <a:schemeClr val="accent1">
                  <a:lumMod val="40000"/>
                  <a:lumOff val="60000"/>
                  <a:alpha val="10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19" name="椭圆 23"/>
          <p:cNvSpPr/>
          <p:nvPr/>
        </p:nvSpPr>
        <p:spPr>
          <a:xfrm rot="16200000" flipV="true">
            <a:off x="1419860" y="3372485"/>
            <a:ext cx="2602230" cy="2602230"/>
          </a:xfrm>
          <a:prstGeom prst="ellipse">
            <a:avLst/>
          </a:prstGeom>
          <a:gradFill>
            <a:gsLst>
              <a:gs pos="12000">
                <a:schemeClr val="accent1">
                  <a:lumMod val="40000"/>
                  <a:lumOff val="60000"/>
                  <a:alpha val="10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20" name="文本框 9"/>
          <p:cNvSpPr txBox="true"/>
          <p:nvPr/>
        </p:nvSpPr>
        <p:spPr>
          <a:xfrm>
            <a:off x="2240280" y="4919345"/>
            <a:ext cx="952500" cy="1098550"/>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A</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421" name="文本框 12"/>
          <p:cNvSpPr txBox="true"/>
          <p:nvPr/>
        </p:nvSpPr>
        <p:spPr>
          <a:xfrm>
            <a:off x="5638165" y="4919345"/>
            <a:ext cx="952500" cy="1098550"/>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B</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422" name="文本框 17"/>
          <p:cNvSpPr txBox="true"/>
          <p:nvPr/>
        </p:nvSpPr>
        <p:spPr>
          <a:xfrm>
            <a:off x="9036050" y="4919345"/>
            <a:ext cx="952500" cy="1098550"/>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C</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Tree>
  </p:cSld>
  <p:clrMapOvr>
    <a:masterClrMapping/>
  </p:clrMapOvr>
</p:sld>
</file>

<file path=ppt/slides/slide23.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423" name=""/>
        <p:cNvGrpSpPr/>
        <p:nvPr/>
      </p:nvGrpSpPr>
      <p:grpSpPr>
        <a:xfrm>
          <a:off x="0" y="0"/>
          <a:ext cx="0" cy="0"/>
          <a:chOff x="0" y="0"/>
          <a:chExt cx="0" cy="0"/>
        </a:xfrm>
      </p:grpSpPr>
      <p:grpSp>
        <p:nvGrpSpPr>
          <p:cNvPr id="424" name="组合 17"/>
          <p:cNvGrpSpPr/>
          <p:nvPr/>
        </p:nvGrpSpPr>
        <p:grpSpPr>
          <a:xfrm>
            <a:off x="560705" y="3085465"/>
            <a:ext cx="11064875" cy="655320"/>
            <a:chOff x="883" y="4859"/>
            <a:chExt cx="17425" cy="1032"/>
          </a:xfrm>
        </p:grpSpPr>
        <p:grpSp>
          <p:nvGrpSpPr>
            <p:cNvPr id="425" name="组合 18"/>
            <p:cNvGrpSpPr/>
            <p:nvPr/>
          </p:nvGrpSpPr>
          <p:grpSpPr>
            <a:xfrm rot="0">
              <a:off x="18170" y="4859"/>
              <a:ext cx="138" cy="1033"/>
              <a:chOff x="17603" y="4507"/>
              <a:chExt cx="112" cy="838"/>
            </a:xfrm>
          </p:grpSpPr>
          <p:sp>
            <p:nvSpPr>
              <p:cNvPr id="426" name="椭圆 20"/>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27" name="椭圆 22"/>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28" name="椭圆 23"/>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29" name="椭圆 30"/>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430" name="组合 34"/>
            <p:cNvGrpSpPr/>
            <p:nvPr/>
          </p:nvGrpSpPr>
          <p:grpSpPr>
            <a:xfrm rot="0">
              <a:off x="883" y="4859"/>
              <a:ext cx="138" cy="1033"/>
              <a:chOff x="17603" y="4507"/>
              <a:chExt cx="112" cy="838"/>
            </a:xfrm>
          </p:grpSpPr>
          <p:sp>
            <p:nvSpPr>
              <p:cNvPr id="431" name="椭圆 39"/>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32" name="椭圆 44"/>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33" name="椭圆 45"/>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34" name="椭圆 46"/>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sp>
        <p:nvSpPr>
          <p:cNvPr id="435"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436" name="文本框 5"/>
          <p:cNvSpPr txBox="true"/>
          <p:nvPr/>
        </p:nvSpPr>
        <p:spPr>
          <a:xfrm>
            <a:off x="2219960" y="1313180"/>
            <a:ext cx="7753350" cy="2184400"/>
          </a:xfrm>
          <a:prstGeom prst="rect">
            <a:avLst/>
          </a:prstGeom>
          <a:noFill/>
        </p:spPr>
        <p:txBody>
          <a:bodyPr wrap="square" rtlCol="false" anchor="t">
            <a:spAutoFit/>
          </a:bodyPr>
          <a:p>
            <a:pPr indent="0" algn="ctr">
              <a:lnSpc>
                <a:spcPts val="8000"/>
              </a:lnSpc>
            </a:pPr>
            <a:r>
              <a:rPr lang="zh-CN" sz="4800">
                <a:ln>
                  <a:solidFill>
                    <a:srgbClr val="033E7C">
                      <a:alpha val="100000"/>
                    </a:srgbClr>
                  </a:solidFill>
                </a:ln>
                <a:solidFill>
                  <a:schemeClr val="bg1">
                    <a:alpha val="100000"/>
                  </a:schemeClr>
                </a:solidFill>
                <a:effectLst/>
                <a:latin typeface="思源黑体 CN Heavy"/>
                <a:ea typeface="思源黑体 CN Heavy"/>
                <a:cs typeface="+mn-cs"/>
              </a:rPr>
              <a:t>毕业答辩结</a:t>
            </a:r>
            <a:r>
              <a:rPr lang="zh-CN" sz="4800">
                <a:ln>
                  <a:solidFill>
                    <a:srgbClr val="033E7C">
                      <a:alpha val="100000"/>
                    </a:srgbClr>
                  </a:solidFill>
                </a:ln>
                <a:solidFill>
                  <a:schemeClr val="bg1">
                    <a:alpha val="100000"/>
                  </a:schemeClr>
                </a:solidFill>
                <a:effectLst/>
                <a:latin typeface="思源黑体 CN Heavy"/>
                <a:ea typeface="思源黑体 CN Heavy"/>
                <a:cs typeface="+mn-cs"/>
              </a:rPr>
              <a:t>束</a:t>
            </a:r>
            <a:endParaRPr lang="zh-CN" sz="4800">
              <a:ln>
                <a:solidFill>
                  <a:srgbClr val="033E7C">
                    <a:alpha val="100000"/>
                  </a:srgbClr>
                </a:solidFill>
              </a:ln>
              <a:solidFill>
                <a:schemeClr val="bg1">
                  <a:alpha val="100000"/>
                </a:schemeClr>
              </a:solidFill>
              <a:effectLst/>
              <a:latin typeface="思源黑体 CN Heavy"/>
              <a:ea typeface="思源黑体 CN Heavy"/>
              <a:cs typeface="+mn-cs"/>
            </a:endParaRPr>
          </a:p>
          <a:p>
            <a:pPr indent="0" algn="ctr">
              <a:lnSpc>
                <a:spcPts val="8000"/>
              </a:lnSpc>
            </a:pPr>
            <a:r>
              <a:rPr lang="zh-CN" sz="80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rPr>
              <a:t>欢迎老师</a:t>
            </a:r>
            <a:r>
              <a:rPr lang="zh-CN" sz="8000">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rPr>
              <a:t>指正</a:t>
            </a:r>
            <a:endParaRPr lang="zh-CN" sz="8000">
              <a:solidFill>
                <a:srgbClr val="033E7C">
                  <a:alpha val="100000"/>
                </a:srgbClr>
              </a:solidFill>
              <a:effectLst>
                <a:outerShdw blurRad="127000" dist="63500" dir="2700000" sx="100000" sy="100000" algn="tl" rotWithShape="false">
                  <a:srgbClr val="033E7C">
                    <a:alpha val="20000"/>
                  </a:srgbClr>
                </a:outerShdw>
              </a:effectLst>
              <a:latin typeface="思源黑体 CN Heavy"/>
              <a:ea typeface="思源黑体 CN Heavy"/>
              <a:cs typeface="+mn-cs"/>
            </a:endParaRPr>
          </a:p>
        </p:txBody>
      </p:sp>
      <p:sp>
        <p:nvSpPr>
          <p:cNvPr id="437" name="文本框 29"/>
          <p:cNvSpPr txBox="true"/>
          <p:nvPr/>
        </p:nvSpPr>
        <p:spPr>
          <a:xfrm>
            <a:off x="2918460" y="4919345"/>
            <a:ext cx="6356350" cy="508000"/>
          </a:xfrm>
          <a:prstGeom prst="rect">
            <a:avLst/>
          </a:prstGeom>
          <a:noFill/>
        </p:spPr>
        <p:txBody>
          <a:bodyPr wrap="square" rtlCol="false" anchor="t">
            <a:spAutoFit/>
          </a:bodyPr>
          <a:p>
            <a:pPr indent="0" algn="ctr">
              <a:lnSpc>
                <a:spcPct val="150000"/>
              </a:lnSpc>
            </a:pPr>
            <a:r>
              <a:rPr lang="zh-CN" sz="900">
                <a:solidFill>
                  <a:schemeClr val="tx1">
                    <a:lumMod val="75000"/>
                    <a:lumOff val="2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900">
              <a:solidFill>
                <a:schemeClr val="tx1">
                  <a:lumMod val="75000"/>
                  <a:lumOff val="25000"/>
                  <a:alpha val="100000"/>
                </a:schemeClr>
              </a:solidFill>
              <a:latin typeface="仓耳渔阳体 W02"/>
              <a:ea typeface="仓耳渔阳体 W02"/>
              <a:cs typeface="+mn-cs"/>
            </a:endParaRPr>
          </a:p>
        </p:txBody>
      </p:sp>
      <p:grpSp>
        <p:nvGrpSpPr>
          <p:cNvPr id="438" name="组合 33"/>
          <p:cNvGrpSpPr/>
          <p:nvPr/>
        </p:nvGrpSpPr>
        <p:grpSpPr>
          <a:xfrm>
            <a:off x="3851910" y="4260850"/>
            <a:ext cx="4488815" cy="424180"/>
            <a:chOff x="6051" y="5900"/>
            <a:chExt cx="7069" cy="668"/>
          </a:xfrm>
        </p:grpSpPr>
        <p:grpSp>
          <p:nvGrpSpPr>
            <p:cNvPr id="439" name="组合 19"/>
            <p:cNvGrpSpPr/>
            <p:nvPr/>
          </p:nvGrpSpPr>
          <p:grpSpPr>
            <a:xfrm>
              <a:off x="6051" y="5900"/>
              <a:ext cx="7069" cy="668"/>
              <a:chOff x="6296" y="5705"/>
              <a:chExt cx="7069" cy="608"/>
            </a:xfrm>
          </p:grpSpPr>
          <p:sp>
            <p:nvSpPr>
              <p:cNvPr id="440" name="圆角矩形 21"/>
              <p:cNvSpPr/>
              <p:nvPr/>
            </p:nvSpPr>
            <p:spPr>
              <a:xfrm>
                <a:off x="6296" y="5705"/>
                <a:ext cx="3350" cy="60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441" name="圆角矩形 1"/>
              <p:cNvSpPr/>
              <p:nvPr/>
            </p:nvSpPr>
            <p:spPr>
              <a:xfrm>
                <a:off x="10015" y="5705"/>
                <a:ext cx="3350" cy="60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grpSp>
        <p:sp>
          <p:nvSpPr>
            <p:cNvPr id="442" name="文本框 31"/>
            <p:cNvSpPr txBox="true"/>
            <p:nvPr/>
          </p:nvSpPr>
          <p:spPr>
            <a:xfrm>
              <a:off x="6319" y="5993"/>
              <a:ext cx="2880" cy="490"/>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答辩学生：稻小壳</a:t>
              </a:r>
              <a:endParaRPr lang="zh-CN" sz="1400">
                <a:solidFill>
                  <a:schemeClr val="bg1">
                    <a:alpha val="100000"/>
                  </a:schemeClr>
                </a:solidFill>
                <a:latin typeface="思源黑体 CN Bold"/>
                <a:ea typeface="思源黑体 CN Bold"/>
                <a:cs typeface="+mn-cs"/>
              </a:endParaRPr>
            </a:p>
          </p:txBody>
        </p:sp>
        <p:sp>
          <p:nvSpPr>
            <p:cNvPr id="443" name="文本框 32"/>
            <p:cNvSpPr txBox="true"/>
            <p:nvPr/>
          </p:nvSpPr>
          <p:spPr>
            <a:xfrm>
              <a:off x="9979" y="5993"/>
              <a:ext cx="2880" cy="490"/>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指导老师：</a:t>
              </a:r>
              <a:r>
                <a:rPr lang="zh-CN" sz="1400">
                  <a:solidFill>
                    <a:schemeClr val="bg1">
                      <a:alpha val="100000"/>
                    </a:schemeClr>
                  </a:solidFill>
                  <a:latin typeface="思源黑体 CN Bold"/>
                  <a:ea typeface="思源黑体 CN Bold"/>
                  <a:cs typeface="+mn-cs"/>
                </a:rPr>
                <a:t>金山</a:t>
              </a:r>
              <a:endParaRPr lang="zh-CN" sz="1400">
                <a:solidFill>
                  <a:schemeClr val="bg1">
                    <a:alpha val="100000"/>
                  </a:schemeClr>
                </a:solidFill>
                <a:latin typeface="思源黑体 CN Bold"/>
                <a:ea typeface="思源黑体 CN Bold"/>
                <a:cs typeface="+mn-cs"/>
              </a:endParaRPr>
            </a:p>
          </p:txBody>
        </p:sp>
      </p:grpSp>
      <p:sp>
        <p:nvSpPr>
          <p:cNvPr id="444" name="文本框 37"/>
          <p:cNvSpPr txBox="true"/>
          <p:nvPr/>
        </p:nvSpPr>
        <p:spPr>
          <a:xfrm>
            <a:off x="2804795" y="3747135"/>
            <a:ext cx="6584950" cy="279400"/>
          </a:xfrm>
          <a:prstGeom prst="rect">
            <a:avLst/>
          </a:prstGeom>
          <a:noFill/>
        </p:spPr>
        <p:txBody>
          <a:bodyPr wrap="square" rtlCol="false" anchor="t">
            <a:spAutoFit/>
          </a:bodyPr>
          <a:p>
            <a:pPr algn="dist"/>
            <a:r>
              <a:rPr lang="zh-CN" sz="1200">
                <a:solidFill>
                  <a:schemeClr val="accent1">
                    <a:lumMod val="50000"/>
                    <a:alpha val="100000"/>
                  </a:schemeClr>
                </a:solidFill>
                <a:latin typeface="思源黑体 CN Bold"/>
                <a:ea typeface="思源黑体 CN Bold"/>
                <a:cs typeface="+mn-cs"/>
              </a:rPr>
              <a:t>Graduation thesis defense</a:t>
            </a:r>
            <a:endParaRPr lang="zh-CN" sz="1200">
              <a:solidFill>
                <a:srgbClr val="033E7C">
                  <a:alpha val="100000"/>
                </a:srgbClr>
              </a:solidFill>
              <a:latin typeface="思源黑体 CN Bold"/>
              <a:ea typeface="思源黑体 CN Bold"/>
              <a:cs typeface="+mn-cs"/>
            </a:endParaRPr>
          </a:p>
        </p:txBody>
      </p:sp>
      <p:sp>
        <p:nvSpPr>
          <p:cNvPr id="445" name="任意多边形 36"/>
          <p:cNvSpPr/>
          <p:nvPr/>
        </p:nvSpPr>
        <p:spPr>
          <a:xfrm>
            <a:off x="0" y="5500370"/>
            <a:ext cx="12192000" cy="864870"/>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gradFill>
            <a:gsLst>
              <a:gs pos="0">
                <a:schemeClr val="accent4">
                  <a:lumMod val="60000"/>
                  <a:lumOff val="40000"/>
                  <a:alpha val="100000"/>
                </a:schemeClr>
              </a:gs>
              <a:gs pos="44000">
                <a:schemeClr val="accent4">
                  <a:lumMod val="60000"/>
                  <a:lumOff val="40000"/>
                  <a:alpha val="100000"/>
                </a:schemeClr>
              </a:gs>
              <a:gs pos="98000">
                <a:schemeClr val="accent4">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446" name="任意多边形 57"/>
          <p:cNvSpPr/>
          <p:nvPr/>
        </p:nvSpPr>
        <p:spPr>
          <a:xfrm>
            <a:off x="0" y="5662930"/>
            <a:ext cx="12192000" cy="1263015"/>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gradFill>
            <a:gsLst>
              <a:gs pos="0">
                <a:schemeClr val="accent1">
                  <a:lumMod val="50000"/>
                  <a:alpha val="100000"/>
                </a:schemeClr>
              </a:gs>
              <a:gs pos="100000">
                <a:schemeClr val="accent1">
                  <a:lumMod val="5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nvGrpSpPr>
          <p:cNvPr id="447" name="组合 59"/>
          <p:cNvGrpSpPr/>
          <p:nvPr/>
        </p:nvGrpSpPr>
        <p:grpSpPr>
          <a:xfrm rot="0">
            <a:off x="560705" y="6297295"/>
            <a:ext cx="11075035" cy="247650"/>
            <a:chOff x="888" y="9917"/>
            <a:chExt cx="17441" cy="390"/>
          </a:xfrm>
          <a:gradFill>
            <a:gsLst>
              <a:gs pos="0">
                <a:srgbClr val="033E7C"/>
              </a:gs>
              <a:gs pos="100000">
                <a:srgbClr val="033E7C"/>
              </a:gs>
            </a:gsLst>
            <a:lin ang="0" scaled="false"/>
          </a:gradFill>
        </p:grpSpPr>
        <p:sp>
          <p:nvSpPr>
            <p:cNvPr id="448" name="文本框 49"/>
            <p:cNvSpPr txBox="true"/>
            <p:nvPr/>
          </p:nvSpPr>
          <p:spPr>
            <a:xfrm>
              <a:off x="888" y="9917"/>
              <a:ext cx="4380" cy="390"/>
            </a:xfrm>
            <a:prstGeom prst="rect">
              <a:avLst/>
            </a:prstGeom>
            <a:gradFill>
              <a:gsLst>
                <a:gs pos="0">
                  <a:schemeClr val="accent1">
                    <a:lumMod val="50000"/>
                    <a:alpha val="100000"/>
                  </a:schemeClr>
                </a:gs>
                <a:gs pos="100000">
                  <a:schemeClr val="accent1">
                    <a:lumMod val="50000"/>
                    <a:alpha val="100000"/>
                  </a:schemeClr>
                </a:gs>
              </a:gsLst>
              <a:lin ang="0" scaled="false"/>
            </a:gradFill>
          </p:spPr>
          <p:txBody>
            <a:bodyPr wrap="square" rtlCol="false">
              <a:spAutoFit/>
            </a:bodyPr>
            <a:p>
              <a:pPr/>
              <a:r>
                <a:rPr lang="en-US" altLang="zh-CN" sz="10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rPr>
                <a:t>your logo   //   </a:t>
              </a:r>
              <a:r>
                <a:rPr lang="zh-CN" altLang="en-US" sz="10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rPr>
                <a:t>稻壳学院</a:t>
              </a:r>
              <a:endParaRPr lang="zh-CN" altLang="en-US" sz="10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endParaRPr>
            </a:p>
          </p:txBody>
        </p:sp>
        <p:sp>
          <p:nvSpPr>
            <p:cNvPr id="449" name="文本框 56"/>
            <p:cNvSpPr txBox="true"/>
            <p:nvPr/>
          </p:nvSpPr>
          <p:spPr>
            <a:xfrm>
              <a:off x="13949" y="9917"/>
              <a:ext cx="4380" cy="390"/>
            </a:xfrm>
            <a:prstGeom prst="rect">
              <a:avLst/>
            </a:prstGeom>
            <a:gradFill>
              <a:gsLst>
                <a:gs pos="0">
                  <a:schemeClr val="accent1">
                    <a:lumMod val="50000"/>
                    <a:alpha val="100000"/>
                  </a:schemeClr>
                </a:gs>
                <a:gs pos="100000">
                  <a:schemeClr val="accent1">
                    <a:lumMod val="50000"/>
                    <a:alpha val="100000"/>
                  </a:schemeClr>
                </a:gs>
              </a:gsLst>
              <a:lin ang="0" scaled="false"/>
            </a:gradFill>
          </p:spPr>
          <p:txBody>
            <a:bodyPr wrap="square" rtlCol="false">
              <a:spAutoFit/>
            </a:bodyPr>
            <a:p>
              <a:pPr algn="r"/>
              <a:r>
                <a:rPr sz="10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rPr>
                <a:t>https://www.docer.com</a:t>
              </a:r>
              <a:endParaRPr sz="10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endParaRPr>
            </a:p>
          </p:txBody>
        </p:sp>
      </p:grpSp>
      <p:sp>
        <p:nvSpPr>
          <p:cNvPr id="450" name="文本框 10"/>
          <p:cNvSpPr txBox="true"/>
          <p:nvPr/>
        </p:nvSpPr>
        <p:spPr>
          <a:xfrm>
            <a:off x="467995" y="626745"/>
            <a:ext cx="2781300" cy="311150"/>
          </a:xfrm>
          <a:prstGeom prst="rect">
            <a:avLst/>
          </a:prstGeom>
          <a:noFill/>
        </p:spPr>
        <p:txBody>
          <a:bodyPr wrap="square" rtlCol="false">
            <a:spAutoFit/>
          </a:bodyPr>
          <a:p>
            <a:pPr/>
            <a:r>
              <a:rPr lang="en-US" sz="1400">
                <a:solidFill>
                  <a:schemeClr val="accent1">
                    <a:lumMod val="50000"/>
                    <a:alpha val="100000"/>
                  </a:schemeClr>
                </a:solidFill>
                <a:latin typeface="思源黑体 CN Bold"/>
                <a:ea typeface="思源黑体 CN Bold"/>
                <a:cs typeface="思源黑体 CN Bold"/>
              </a:rPr>
              <a:t>your logo   //   </a:t>
            </a:r>
            <a:r>
              <a:rPr lang="zh-CN" sz="1400">
                <a:solidFill>
                  <a:schemeClr val="accent1">
                    <a:lumMod val="50000"/>
                    <a:alpha val="100000"/>
                  </a:schemeClr>
                </a:solidFill>
                <a:latin typeface="思源黑体 CN Bold"/>
                <a:ea typeface="思源黑体 CN Bold"/>
                <a:cs typeface="思源黑体 CN Bold"/>
              </a:rPr>
              <a:t>稻壳学院</a:t>
            </a:r>
            <a:endParaRPr lang="zh-CN" sz="1400">
              <a:solidFill>
                <a:srgbClr val="033E7C">
                  <a:alpha val="100000"/>
                </a:srgbClr>
              </a:solidFill>
              <a:latin typeface="思源黑体 CN Bold"/>
              <a:ea typeface="思源黑体 CN Bold"/>
              <a:cs typeface="思源黑体 CN Bold"/>
            </a:endParaRPr>
          </a:p>
        </p:txBody>
      </p:sp>
      <p:grpSp>
        <p:nvGrpSpPr>
          <p:cNvPr id="451" name="组合 11"/>
          <p:cNvGrpSpPr/>
          <p:nvPr/>
        </p:nvGrpSpPr>
        <p:grpSpPr>
          <a:xfrm rot="0">
            <a:off x="11373485" y="719455"/>
            <a:ext cx="234950" cy="121920"/>
            <a:chOff x="17935" y="1176"/>
            <a:chExt cx="412" cy="294"/>
          </a:xfrm>
        </p:grpSpPr>
        <p:cxnSp>
          <p:nvCxnSpPr>
            <p:cNvPr id="452"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453"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454"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55" name=""/>
        <p:cNvGrpSpPr/>
        <p:nvPr/>
      </p:nvGrpSpPr>
      <p:grpSpPr>
        <a:xfrm>
          <a:off x="0" y="0"/>
          <a:ext cx="0" cy="0"/>
          <a:chOff x="0" y="0"/>
          <a:chExt cx="0" cy="0"/>
        </a:xfrm>
      </p:grpSpPr>
      <p:sp>
        <p:nvSpPr>
          <p:cNvPr id="456"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57" name="标题 1"/>
          <p:cNvSpPr txBox="true"/>
          <p:nvPr/>
        </p:nvSpPr>
        <p:spPr>
          <a:xfrm rot="0" flipH="false" flipV="false">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458" name="标题 1"/>
          <p:cNvSpPr txBox="true"/>
          <p:nvPr/>
        </p:nvSpPr>
        <p:spPr>
          <a:xfrm rot="0" flipH="false" flipV="false">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459" name="标题 1"/>
          <p:cNvSpPr txBox="true"/>
          <p:nvPr/>
        </p:nvSpPr>
        <p:spPr>
          <a:xfrm rot="0" flipH="false" flipV="false">
            <a:off x="660400" y="3674589"/>
            <a:ext cx="3073854" cy="2510311"/>
          </a:xfrm>
          <a:prstGeom prst="rect">
            <a:avLst/>
          </a:prstGeom>
          <a:noFill/>
          <a:ln>
            <a:noFill/>
          </a:ln>
        </p:spPr>
        <p:txBody>
          <a:bodyPr vert="horz" wrap="square" lIns="0" tIns="0" rIns="0" bIns="0" rtlCol="false" anchor="t"/>
          <a:lstStyle/>
          <a:p>
            <a:pPr algn="ctr">
              <a:lnSpc>
                <a:spcPct val="150000"/>
              </a:lnSpc>
            </a:pPr>
            <a:r>
              <a:rPr lang="zh-CN" sz="1400">
                <a:ln w="12700">
                  <a:noFill/>
                </a:ln>
                <a:solidFill>
                  <a:schemeClr val="tx1">
                    <a:lumMod val="85000"/>
                    <a:lumOff val="15000"/>
                    <a:alpha val="100000"/>
                  </a:schemeClr>
                </a:solidFill>
                <a:latin typeface="Source Han Sans"/>
                <a:ea typeface="Source Han Sans"/>
                <a:cs typeface="Source Han Sans"/>
              </a:rPr>
              <a:t>随着</a:t>
            </a:r>
            <a:r>
              <a:rPr lang="en-US" sz="1400">
                <a:ln w="12700">
                  <a:noFill/>
                </a:ln>
                <a:solidFill>
                  <a:schemeClr val="tx1">
                    <a:lumMod val="85000"/>
                    <a:lumOff val="15000"/>
                    <a:alpha val="100000"/>
                  </a:schemeClr>
                </a:solidFill>
                <a:latin typeface="Source Han Sans"/>
                <a:ea typeface="Source Han Sans"/>
                <a:cs typeface="Source Han Sans"/>
              </a:rPr>
              <a:t>城市化进程加速，机动车保有量持续攀升。以</a:t>
            </a:r>
            <a:r>
              <a:rPr lang="zh-CN" sz="1400">
                <a:ln w="12700">
                  <a:noFill/>
                </a:ln>
                <a:solidFill>
                  <a:schemeClr val="tx1">
                    <a:lumMod val="85000"/>
                    <a:lumOff val="15000"/>
                    <a:alpha val="100000"/>
                  </a:schemeClr>
                </a:solidFill>
                <a:latin typeface="Source Han Sans"/>
                <a:ea typeface="Source Han Sans"/>
                <a:cs typeface="Source Han Sans"/>
              </a:rPr>
              <a:t>陕西</a:t>
            </a:r>
            <a:r>
              <a:rPr lang="en-US" sz="1400">
                <a:ln w="12700">
                  <a:noFill/>
                </a:ln>
                <a:solidFill>
                  <a:schemeClr val="tx1">
                    <a:lumMod val="85000"/>
                    <a:lumOff val="15000"/>
                    <a:alpha val="100000"/>
                  </a:schemeClr>
                </a:solidFill>
                <a:latin typeface="Source Han Sans"/>
                <a:ea typeface="Source Han Sans"/>
                <a:cs typeface="Source Han Sans"/>
              </a:rPr>
              <a:t>为例，2024年机动车保有量突破1151.69</a:t>
            </a:r>
            <a:r>
              <a:rPr lang="en-US" sz="1400">
                <a:ln w="12700">
                  <a:noFill/>
                </a:ln>
                <a:solidFill>
                  <a:schemeClr val="tx1">
                    <a:lumMod val="85000"/>
                    <a:lumOff val="15000"/>
                    <a:alpha val="100000"/>
                  </a:schemeClr>
                </a:solidFill>
                <a:latin typeface="Source Han Sans"/>
                <a:ea typeface="Source Han Sans"/>
                <a:cs typeface="Source Han Sans"/>
              </a:rPr>
              <a:t>万辆，高峰时段主要干道拥堵里程占比达40%。
通勤时间大幅延长，居民平均单程通勤时间从2010年的45分钟增至2024年的60分钟，严重影响生活品质。</a:t>
            </a:r>
            <a:endParaRPr/>
          </a:p>
        </p:txBody>
      </p:sp>
      <p:sp>
        <p:nvSpPr>
          <p:cNvPr id="460" name="标题 1"/>
          <p:cNvSpPr txBox="true"/>
          <p:nvPr/>
        </p:nvSpPr>
        <p:spPr>
          <a:xfrm rot="0" flipH="false" flipV="false">
            <a:off x="660400" y="3187556"/>
            <a:ext cx="3073854" cy="4367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交通拥堵日益严重</a:t>
            </a:r>
            <a:endParaRPr lang="zh-CN"/>
          </a:p>
        </p:txBody>
      </p:sp>
      <p:sp>
        <p:nvSpPr>
          <p:cNvPr id="461" name="标题 1"/>
          <p:cNvSpPr txBox="true"/>
          <p:nvPr/>
        </p:nvSpPr>
        <p:spPr>
          <a:xfrm rot="0" flipH="false" flipV="false">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462" name="标题 1"/>
          <p:cNvSpPr txBox="true"/>
          <p:nvPr/>
        </p:nvSpPr>
        <p:spPr>
          <a:xfrm rot="0" flipH="false" flipV="false">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463" name="标题 1"/>
          <p:cNvSpPr txBox="true"/>
          <p:nvPr/>
        </p:nvSpPr>
        <p:spPr>
          <a:xfrm rot="0" flipH="false" flipV="false">
            <a:off x="4552723" y="3674589"/>
            <a:ext cx="3073854" cy="251031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据交通部门统计，2024年城市交通事故发生率较2020年增长15%，其中因道路拥堵引发的追尾事故占比达40%。
交通事故不仅造成人员伤亡，还导致交通瘫痪，每次事故平均恢复通行时间超过30分钟。</a:t>
            </a:r>
            <a:endParaRPr lang="zh-CN"/>
          </a:p>
        </p:txBody>
      </p:sp>
      <p:sp>
        <p:nvSpPr>
          <p:cNvPr id="464" name="标题 1"/>
          <p:cNvSpPr txBox="true"/>
          <p:nvPr/>
        </p:nvSpPr>
        <p:spPr>
          <a:xfrm rot="0" flipH="false" flipV="false">
            <a:off x="4552723" y="3187556"/>
            <a:ext cx="3073854" cy="4367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交通事故频发</a:t>
            </a:r>
            <a:endParaRPr lang="zh-CN"/>
          </a:p>
        </p:txBody>
      </p:sp>
      <p:sp>
        <p:nvSpPr>
          <p:cNvPr id="465" name="标题 1"/>
          <p:cNvSpPr txBox="true"/>
          <p:nvPr/>
        </p:nvSpPr>
        <p:spPr>
          <a:xfrm rot="0" flipH="false" flipV="false">
            <a:off x="8445046" y="1297826"/>
            <a:ext cx="3073854" cy="1792808"/>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466" name="标题 1"/>
          <p:cNvSpPr txBox="true"/>
          <p:nvPr/>
        </p:nvSpPr>
        <p:spPr>
          <a:xfrm rot="0" flipH="false" flipV="false">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467" name="标题 1"/>
          <p:cNvSpPr txBox="true"/>
          <p:nvPr/>
        </p:nvSpPr>
        <p:spPr>
          <a:xfrm rot="0" flipH="false" flipV="false">
            <a:off x="8445046" y="3674589"/>
            <a:ext cx="3073854" cy="251031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交通拥堵使车辆怠速运行时间增加，尾气排放量显著上升。2024年城市机动车尾气排放量占总污染物排放量的35%，较2015年增长10个百分点。
空气质量恶化，雾霾天数增多，对居民健康产生严重威胁，呼吸道疾病发病率上升20%。</a:t>
            </a:r>
            <a:endParaRPr lang="zh-CN"/>
          </a:p>
        </p:txBody>
      </p:sp>
      <p:sp>
        <p:nvSpPr>
          <p:cNvPr id="468" name="标题 1"/>
          <p:cNvSpPr txBox="true"/>
          <p:nvPr/>
        </p:nvSpPr>
        <p:spPr>
          <a:xfrm rot="0" flipH="false" flipV="false">
            <a:off x="8445046" y="3200256"/>
            <a:ext cx="3073854" cy="4240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环境污染加剧</a:t>
            </a:r>
            <a:endParaRPr lang="zh-CN"/>
          </a:p>
        </p:txBody>
      </p:sp>
      <p:sp>
        <p:nvSpPr>
          <p:cNvPr id="46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7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7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项目背景</a:t>
            </a:r>
            <a:endParaRPr/>
          </a:p>
        </p:txBody>
      </p:sp>
    </p:spTree>
  </p:cSld>
</p:sld>
</file>

<file path=ppt/slides/slide2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72" name=""/>
        <p:cNvGrpSpPr/>
        <p:nvPr/>
      </p:nvGrpSpPr>
      <p:grpSpPr>
        <a:xfrm>
          <a:off x="0" y="0"/>
          <a:ext cx="0" cy="0"/>
          <a:chOff x="0" y="0"/>
          <a:chExt cx="0" cy="0"/>
        </a:xfrm>
      </p:grpSpPr>
      <p:sp>
        <p:nvSpPr>
          <p:cNvPr id="473"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74" name="标题 1"/>
          <p:cNvSpPr txBox="true"/>
          <p:nvPr/>
        </p:nvSpPr>
        <p:spPr>
          <a:xfrm rot="0" flipH="false" flipV="false">
            <a:off x="752152" y="1430680"/>
            <a:ext cx="5069528" cy="2410890"/>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475" name="标题 1"/>
          <p:cNvSpPr txBox="true"/>
          <p:nvPr/>
        </p:nvSpPr>
        <p:spPr>
          <a:xfrm rot="0" flipH="false" flipV="false">
            <a:off x="969719" y="2074762"/>
            <a:ext cx="4622070" cy="1411942"/>
          </a:xfrm>
          <a:prstGeom prst="rect">
            <a:avLst/>
          </a:prstGeom>
          <a:noFill/>
          <a:ln>
            <a:noFill/>
          </a:ln>
          <a:effectLst/>
        </p:spPr>
        <p:txBody>
          <a:bodyPr vert="horz" wrap="square" lIns="0" tIns="0" rIns="0" bIns="0" rtlCol="false" anchor="t"/>
          <a:lstStyle/>
          <a:p>
            <a:pPr marL="0" lvl="0" algn="just" defTabSz="914400">
              <a:lnSpc>
                <a:spcPct val="15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数据</a:t>
            </a:r>
            <a:r>
              <a:rPr lang="zh-CN" sz="1600" b="true" i="false" u="none" strike="noStrike">
                <a:solidFill>
                  <a:schemeClr val="tx1">
                    <a:alpha val="100000"/>
                  </a:schemeClr>
                </a:solidFill>
                <a:latin typeface="宋体"/>
                <a:ea typeface="宋体"/>
                <a:cs typeface="+mn-cs"/>
              </a:rPr>
              <a:t>分析人员通过系统上传和管理交通数据，并借助可视化工具对交通特征进行分析，涵盖车辆计数分布、交通状况分布以及时间序列分析等多个方面。</a:t>
            </a:r>
            <a:endParaRPr sz="1800">
              <a:solidFill>
                <a:schemeClr val="tx1">
                  <a:alpha val="100000"/>
                </a:schemeClr>
              </a:solidFill>
              <a:latin typeface="Arial"/>
              <a:ea typeface="黑体"/>
              <a:cs typeface="+mn-cs"/>
            </a:endParaRPr>
          </a:p>
        </p:txBody>
      </p:sp>
      <p:sp>
        <p:nvSpPr>
          <p:cNvPr id="476" name="标题 1"/>
          <p:cNvSpPr txBox="true"/>
          <p:nvPr/>
        </p:nvSpPr>
        <p:spPr>
          <a:xfrm rot="0" flipH="false" flipV="false">
            <a:off x="1555087" y="1646704"/>
            <a:ext cx="405057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交通数据分析与可视化展示</a:t>
            </a:r>
            <a:endParaRPr lang="zh-CN"/>
          </a:p>
        </p:txBody>
      </p:sp>
      <p:sp>
        <p:nvSpPr>
          <p:cNvPr id="477" name="标题 1"/>
          <p:cNvSpPr txBox="true"/>
          <p:nvPr/>
        </p:nvSpPr>
        <p:spPr>
          <a:xfrm rot="0" flipH="true" flipV="false">
            <a:off x="983587" y="20427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478" name="标题 1"/>
          <p:cNvSpPr txBox="true"/>
          <p:nvPr/>
        </p:nvSpPr>
        <p:spPr>
          <a:xfrm rot="0" flipH="false" flipV="false">
            <a:off x="6368776" y="1430680"/>
            <a:ext cx="5201729" cy="241089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479" name="标题 1"/>
          <p:cNvSpPr txBox="true"/>
          <p:nvPr/>
        </p:nvSpPr>
        <p:spPr>
          <a:xfrm rot="0" flipH="false" flipV="false">
            <a:off x="6592505" y="2053548"/>
            <a:ext cx="4622070" cy="1411942"/>
          </a:xfrm>
          <a:prstGeom prst="rect">
            <a:avLst/>
          </a:prstGeom>
          <a:noFill/>
          <a:ln>
            <a:noFill/>
          </a:ln>
          <a:effectLst/>
        </p:spPr>
        <p:txBody>
          <a:bodyPr vert="horz" wrap="square" lIns="0" tIns="0" rIns="0" bIns="0" rtlCol="false" anchor="t"/>
          <a:lstStyle/>
          <a:p>
            <a:pPr marL="0" lvl="0" algn="just" defTabSz="914400">
              <a:lnSpc>
                <a:spcPct val="15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系</a:t>
            </a:r>
            <a:r>
              <a:rPr lang="zh-CN" sz="1600" b="true" i="false" u="none" strike="noStrike">
                <a:solidFill>
                  <a:schemeClr val="tx1">
                    <a:alpha val="100000"/>
                  </a:schemeClr>
                </a:solidFill>
                <a:latin typeface="宋体"/>
                <a:ea typeface="宋体"/>
                <a:cs typeface="+mn-cs"/>
              </a:rPr>
              <a:t>统通过可视化界面直观展示交通状况分布，包括正常、轻度拥堵和重度拥堵等不同状态，助力交管人员迅速识别潜在拥堵区域。基于预测结果，交管人员再采取相应措施，例如调整信号灯时长、设定临时交通管制或引导车辆绕行。</a:t>
            </a:r>
            <a:endParaRPr sz="1800">
              <a:solidFill>
                <a:schemeClr val="tx1">
                  <a:alpha val="100000"/>
                </a:schemeClr>
              </a:solidFill>
              <a:latin typeface="Arial"/>
              <a:ea typeface="黑体"/>
              <a:cs typeface="+mn-cs"/>
            </a:endParaRPr>
          </a:p>
        </p:txBody>
      </p:sp>
      <p:sp>
        <p:nvSpPr>
          <p:cNvPr id="480" name="标题 1"/>
          <p:cNvSpPr txBox="true"/>
          <p:nvPr/>
        </p:nvSpPr>
        <p:spPr>
          <a:xfrm rot="0" flipH="false" flipV="false">
            <a:off x="7171711" y="1646704"/>
            <a:ext cx="405057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交通拥堵预测与管理</a:t>
            </a:r>
            <a:endParaRPr lang="zh-CN"/>
          </a:p>
        </p:txBody>
      </p:sp>
      <p:sp>
        <p:nvSpPr>
          <p:cNvPr id="481" name="标题 1"/>
          <p:cNvSpPr txBox="true"/>
          <p:nvPr/>
        </p:nvSpPr>
        <p:spPr>
          <a:xfrm rot="0" flipH="true" flipV="false">
            <a:off x="6600211"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482" name="标题 1"/>
          <p:cNvSpPr txBox="true"/>
          <p:nvPr/>
        </p:nvSpPr>
        <p:spPr>
          <a:xfrm rot="0" flipH="false" flipV="false">
            <a:off x="752152" y="3972600"/>
            <a:ext cx="5135132" cy="2267838"/>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483" name="标题 1"/>
          <p:cNvSpPr txBox="true"/>
          <p:nvPr/>
        </p:nvSpPr>
        <p:spPr>
          <a:xfrm rot="0" flipH="false" flipV="false">
            <a:off x="969719" y="4642819"/>
            <a:ext cx="4622070" cy="1416777"/>
          </a:xfrm>
          <a:prstGeom prst="rect">
            <a:avLst/>
          </a:prstGeom>
          <a:noFill/>
          <a:ln>
            <a:noFill/>
          </a:ln>
          <a:effectLst/>
        </p:spPr>
        <p:txBody>
          <a:bodyPr vert="horz" wrap="square" lIns="0" tIns="0" rIns="0" bIns="0" rtlCol="false" anchor="t"/>
          <a:lstStyle/>
          <a:p>
            <a:pPr algn="just">
              <a:lnSpc>
                <a:spcPct val="150000"/>
              </a:lnSpc>
            </a:pPr>
            <a:r>
              <a:rPr sz="1600" b="true">
                <a:solidFill>
                  <a:schemeClr val="tx1">
                    <a:alpha val="100000"/>
                  </a:schemeClr>
                </a:solidFill>
                <a:latin typeface="宋体"/>
                <a:ea typeface="宋体"/>
                <a:cs typeface="+mn-cs"/>
              </a:rPr>
              <a:t>普通用户通过系统获取实时交通预测信息，制定最优出行路线。同时，普通用户也可上报实时拥堵信息，为系统提供动态数据支持，进一步优化预测模型。</a:t>
            </a:r>
            <a:endParaRPr/>
          </a:p>
        </p:txBody>
      </p:sp>
      <p:sp>
        <p:nvSpPr>
          <p:cNvPr id="484" name="标题 1"/>
          <p:cNvSpPr txBox="true"/>
          <p:nvPr/>
        </p:nvSpPr>
        <p:spPr>
          <a:xfrm rot="0" flipH="false" flipV="false">
            <a:off x="1525979" y="4210531"/>
            <a:ext cx="406581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用户出行决策支持</a:t>
            </a:r>
            <a:endParaRPr lang="zh-CN"/>
          </a:p>
        </p:txBody>
      </p:sp>
      <p:sp>
        <p:nvSpPr>
          <p:cNvPr id="485" name="标题 1"/>
          <p:cNvSpPr txBox="true"/>
          <p:nvPr/>
        </p:nvSpPr>
        <p:spPr>
          <a:xfrm rot="0" flipH="true" flipV="false">
            <a:off x="983587" y="4606819"/>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486" name="标题 1"/>
          <p:cNvSpPr txBox="true"/>
          <p:nvPr/>
        </p:nvSpPr>
        <p:spPr>
          <a:xfrm rot="0" flipH="false" flipV="false">
            <a:off x="6600211" y="1536721"/>
            <a:ext cx="432000" cy="43200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487" name="标题 1"/>
          <p:cNvSpPr txBox="true"/>
          <p:nvPr/>
        </p:nvSpPr>
        <p:spPr>
          <a:xfrm rot="0" flipH="true" flipV="true">
            <a:off x="969719" y="4134555"/>
            <a:ext cx="432000" cy="43200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488" name="标题 1"/>
          <p:cNvSpPr txBox="true"/>
          <p:nvPr/>
        </p:nvSpPr>
        <p:spPr>
          <a:xfrm rot="0" flipH="false" flipV="false">
            <a:off x="983587" y="1536721"/>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48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9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9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业务场景</a:t>
            </a:r>
            <a:endParaRPr lang="zh-CN"/>
          </a:p>
        </p:txBody>
      </p:sp>
      <p:sp>
        <p:nvSpPr>
          <p:cNvPr id="492" name="标题 1"/>
          <p:cNvSpPr txBox="true"/>
          <p:nvPr/>
        </p:nvSpPr>
        <p:spPr>
          <a:xfrm rot="0" flipH="false" flipV="false">
            <a:off x="6304716" y="3972600"/>
            <a:ext cx="5421124" cy="2503669"/>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493" name="标题 1"/>
          <p:cNvSpPr txBox="true"/>
          <p:nvPr/>
        </p:nvSpPr>
        <p:spPr>
          <a:xfrm rot="0" flipH="true" flipV="false">
            <a:off x="6600211" y="4606819"/>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494" name="标题 1"/>
          <p:cNvSpPr txBox="true"/>
          <p:nvPr/>
        </p:nvSpPr>
        <p:spPr>
          <a:xfrm rot="0" flipH="false" flipV="false">
            <a:off x="7270845" y="4210531"/>
            <a:ext cx="4065810" cy="276999"/>
          </a:xfrm>
          <a:prstGeom prst="rect">
            <a:avLst/>
          </a:prstGeom>
          <a:noFill/>
          <a:ln>
            <a:noFill/>
          </a:ln>
        </p:spPr>
        <p:txBody>
          <a:bodyPr vert="horz" wrap="square" lIns="0" tIns="0" rIns="0" bIns="0" rtlCol="false" anchor="t"/>
          <a:lstStyle/>
          <a:p>
            <a:pPr algn="l">
              <a:lnSpc>
                <a:spcPct val="100000"/>
              </a:lnSpc>
            </a:pPr>
            <a:r>
              <a:rPr lang="zh-CN" sz="1600">
                <a:ln w="12700">
                  <a:noFill/>
                </a:ln>
                <a:solidFill>
                  <a:schemeClr val="accent1">
                    <a:lumMod val="75000"/>
                    <a:alpha val="100000"/>
                  </a:schemeClr>
                </a:solidFill>
                <a:latin typeface="Source Han Sans CN Bold"/>
                <a:ea typeface="Source Han Sans CN Bold"/>
                <a:cs typeface="Source Han Sans CN Bold"/>
              </a:rPr>
              <a:t>模型训练与管理</a:t>
            </a:r>
            <a:endParaRPr/>
          </a:p>
        </p:txBody>
      </p:sp>
      <p:sp>
        <p:nvSpPr>
          <p:cNvPr id="495" name=""/>
          <p:cNvSpPr txBox="true"/>
          <p:nvPr/>
        </p:nvSpPr>
        <p:spPr>
          <a:xfrm rot="0" flipH="false" flipV="false">
            <a:off x="6447081" y="4628419"/>
            <a:ext cx="4775200" cy="1847850"/>
          </a:xfrm>
          <a:prstGeom prst="rect">
            <a:avLst/>
          </a:prstGeom>
          <a:ln w="12700">
            <a:prstDash val="solid"/>
            <a:miter lim="800000"/>
          </a:ln>
        </p:spPr>
        <p:txBody>
          <a:bodyPr>
            <a:spAutoFit/>
          </a:bodyPr>
          <a:p>
            <a:pPr marL="0" lvl="0" algn="l" defTabSz="914400">
              <a:lnSpc>
                <a:spcPct val="12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系统支持多种机器学习算法（如随机森林、</a:t>
            </a:r>
            <a:r>
              <a:rPr lang="zh-CN" sz="1600" b="true" i="false" u="none" strike="noStrike">
                <a:solidFill>
                  <a:schemeClr val="tx1">
                    <a:alpha val="100000"/>
                  </a:schemeClr>
                </a:solidFill>
                <a:latin typeface="宋体"/>
                <a:ea typeface="宋体"/>
                <a:cs typeface="+mn-cs"/>
              </a:rPr>
              <a:t>XGBoost、神经网络等），结合历史数据和实时反馈，不断优化预测模型。模型训练人员通过系统上传训练数据集，选择合适的算法进行在线训练。系统支持模型性能评估，生成评估报告，便于模型优化和实际应用。</a:t>
            </a:r>
            <a:endParaRPr/>
          </a:p>
        </p:txBody>
      </p:sp>
      <p:sp>
        <p:nvSpPr>
          <p:cNvPr id="496" name="标题 1"/>
          <p:cNvSpPr txBox="true"/>
          <p:nvPr/>
        </p:nvSpPr>
        <p:spPr>
          <a:xfrm rot="0" flipH="false" flipV="false">
            <a:off x="7270845" y="2907169"/>
            <a:ext cx="401345" cy="36386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497" name="标题 1"/>
          <p:cNvSpPr txBox="true"/>
          <p:nvPr/>
        </p:nvSpPr>
        <p:spPr>
          <a:xfrm rot="0" flipH="false" flipV="false">
            <a:off x="6600211" y="4093469"/>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Tree>
  </p:cSld>
</p:sld>
</file>

<file path=ppt/slides/slide26.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98" name=""/>
        <p:cNvGrpSpPr/>
        <p:nvPr/>
      </p:nvGrpSpPr>
      <p:grpSpPr>
        <a:xfrm>
          <a:off x="0" y="0"/>
          <a:ext cx="0" cy="0"/>
          <a:chOff x="0" y="0"/>
          <a:chExt cx="0" cy="0"/>
        </a:xfrm>
      </p:grpSpPr>
      <p:sp>
        <p:nvSpPr>
          <p:cNvPr id="499"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00" name="标题 1"/>
          <p:cNvSpPr txBox="true"/>
          <p:nvPr/>
        </p:nvSpPr>
        <p:spPr>
          <a:xfrm rot="0" flipH="false" flipV="false">
            <a:off x="1014730"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探索性分析</a:t>
            </a:r>
            <a:endParaRPr/>
          </a:p>
        </p:txBody>
      </p:sp>
      <p:sp>
        <p:nvSpPr>
          <p:cNvPr id="501" name="标题 1"/>
          <p:cNvSpPr txBox="true"/>
          <p:nvPr/>
        </p:nvSpPr>
        <p:spPr>
          <a:xfrm rot="0" flipH="false" flipV="false">
            <a:off x="1077274" y="4501828"/>
            <a:ext cx="2423162" cy="1733872"/>
          </a:xfrm>
          <a:prstGeom prst="rect">
            <a:avLst/>
          </a:prstGeom>
          <a:noFill/>
          <a:ln>
            <a:noFill/>
          </a:ln>
        </p:spPr>
        <p:txBody>
          <a:bodyPr vert="horz" wrap="square" lIns="0" tIns="0" rIns="0" bIns="0" rtlCol="false" anchor="t"/>
          <a:lstStyle/>
          <a:p>
            <a:pPr algn="ctr">
              <a:lnSpc>
                <a:spcPct val="150000"/>
              </a:lnSpc>
            </a:pPr>
            <a:r>
              <a:rPr sz="1400">
                <a:latin typeface="宋体"/>
                <a:ea typeface="宋体"/>
                <a:cs typeface="+mn-cs"/>
              </a:rPr>
              <a:t>通过对数据集的深入分析，识别影响交通流量的关键因素，并可视化这些因素与交通流量之间的关系。此部分将对数据的分布、趋势和潜在的相关性进行详细探讨，以便为后续的模型构建提供基础。</a:t>
            </a:r>
            <a:endParaRPr/>
          </a:p>
        </p:txBody>
      </p:sp>
      <p:sp>
        <p:nvSpPr>
          <p:cNvPr id="502" name="标题 1"/>
          <p:cNvSpPr txBox="true"/>
          <p:nvPr/>
        </p:nvSpPr>
        <p:spPr>
          <a:xfrm rot="0" flipH="false" flipV="false">
            <a:off x="4826001"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数据预处理</a:t>
            </a:r>
            <a:endParaRPr/>
          </a:p>
        </p:txBody>
      </p:sp>
      <p:sp>
        <p:nvSpPr>
          <p:cNvPr id="503" name="标题 1"/>
          <p:cNvSpPr txBox="true"/>
          <p:nvPr/>
        </p:nvSpPr>
        <p:spPr>
          <a:xfrm rot="0" flipH="false" flipV="false">
            <a:off x="4886047" y="4501828"/>
            <a:ext cx="2423162" cy="1733872"/>
          </a:xfrm>
          <a:prstGeom prst="rect">
            <a:avLst/>
          </a:prstGeom>
          <a:noFill/>
          <a:ln>
            <a:noFill/>
          </a:ln>
        </p:spPr>
        <p:txBody>
          <a:bodyPr vert="horz" wrap="square" lIns="0" tIns="0" rIns="0" bIns="0" rtlCol="false" anchor="t"/>
          <a:lstStyle/>
          <a:p>
            <a:pPr algn="ctr">
              <a:lnSpc>
                <a:spcPct val="150000"/>
              </a:lnSpc>
            </a:pPr>
            <a:r>
              <a:rPr sz="1600">
                <a:latin typeface="宋体"/>
                <a:ea typeface="宋体"/>
                <a:cs typeface="+mn-cs"/>
              </a:rPr>
              <a:t>对原始数据进行清洗和处理，以确保数据的质量和一致性。</a:t>
            </a:r>
            <a:endParaRPr/>
          </a:p>
        </p:txBody>
      </p:sp>
      <p:sp>
        <p:nvSpPr>
          <p:cNvPr id="504" name="标题 1"/>
          <p:cNvSpPr txBox="true"/>
          <p:nvPr/>
        </p:nvSpPr>
        <p:spPr>
          <a:xfrm rot="0" flipH="false" flipV="false">
            <a:off x="8679451"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建模预测</a:t>
            </a:r>
            <a:endParaRPr/>
          </a:p>
        </p:txBody>
      </p:sp>
      <p:sp>
        <p:nvSpPr>
          <p:cNvPr id="505" name="标题 1"/>
          <p:cNvSpPr txBox="true"/>
          <p:nvPr/>
        </p:nvSpPr>
        <p:spPr>
          <a:xfrm rot="0" flipH="false" flipV="false">
            <a:off x="8702039" y="4501828"/>
            <a:ext cx="2423162" cy="1733872"/>
          </a:xfrm>
          <a:prstGeom prst="rect">
            <a:avLst/>
          </a:prstGeom>
          <a:noFill/>
          <a:ln>
            <a:noFill/>
          </a:ln>
        </p:spPr>
        <p:txBody>
          <a:bodyPr vert="horz" wrap="square" lIns="0" tIns="0" rIns="0" bIns="0" rtlCol="false" anchor="t"/>
          <a:lstStyle/>
          <a:p>
            <a:pPr algn="ctr">
              <a:lnSpc>
                <a:spcPct val="150000"/>
              </a:lnSpc>
            </a:pPr>
            <a:r>
              <a:rPr sz="1600">
                <a:latin typeface="宋体"/>
                <a:ea typeface="宋体"/>
                <a:cs typeface="+mn-cs"/>
              </a:rPr>
              <a:t>使用多种机器学习算法（如随机森林、支持向量机、梯度提升等）构建交通流量预测模型。</a:t>
            </a:r>
            <a:endParaRPr/>
          </a:p>
        </p:txBody>
      </p:sp>
      <p:sp>
        <p:nvSpPr>
          <p:cNvPr id="506" name="标题 1"/>
          <p:cNvSpPr txBox="true"/>
          <p:nvPr/>
        </p:nvSpPr>
        <p:spPr>
          <a:xfrm rot="0" flipH="false" flipV="false">
            <a:off x="1954090"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07" name="标题 1"/>
          <p:cNvSpPr txBox="true"/>
          <p:nvPr/>
        </p:nvSpPr>
        <p:spPr>
          <a:xfrm rot="0" flipH="false" flipV="false">
            <a:off x="1753231" y="2070655"/>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w="12700" cap="sq">
            <a:noFill/>
            <a:miter/>
          </a:ln>
        </p:spPr>
        <p:txBody>
          <a:bodyPr vert="horz" wrap="square" lIns="91440" tIns="45720" rIns="91440" bIns="45720" rtlCol="false" anchor="ctr"/>
          <a:lstStyle/>
          <a:p>
            <a:pPr algn="ctr">
              <a:lnSpc>
                <a:spcPct val="100000"/>
              </a:lnSpc>
            </a:pPr>
            <a:endParaRPr kumimoji="true" lang="zh-CN" altLang="en-US"/>
          </a:p>
        </p:txBody>
      </p:sp>
      <p:sp>
        <p:nvSpPr>
          <p:cNvPr id="508" name="标题 1"/>
          <p:cNvSpPr txBox="true"/>
          <p:nvPr/>
        </p:nvSpPr>
        <p:spPr>
          <a:xfrm rot="0" flipH="false" flipV="false">
            <a:off x="2009770"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09" name="标题 1"/>
          <p:cNvSpPr txBox="true"/>
          <p:nvPr/>
        </p:nvSpPr>
        <p:spPr>
          <a:xfrm rot="0" flipH="false" flipV="false">
            <a:off x="2043748" y="24486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01</a:t>
            </a:r>
            <a:endParaRPr lang="zh-CN"/>
          </a:p>
        </p:txBody>
      </p:sp>
      <p:sp>
        <p:nvSpPr>
          <p:cNvPr id="510" name="标题 1"/>
          <p:cNvSpPr txBox="true"/>
          <p:nvPr/>
        </p:nvSpPr>
        <p:spPr>
          <a:xfrm rot="0" flipH="false" flipV="false">
            <a:off x="9610611"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11" name="标题 1"/>
          <p:cNvSpPr txBox="true"/>
          <p:nvPr/>
        </p:nvSpPr>
        <p:spPr>
          <a:xfrm rot="0" flipH="false" flipV="false">
            <a:off x="9409752"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512" name="标题 1"/>
          <p:cNvSpPr txBox="true"/>
          <p:nvPr/>
        </p:nvSpPr>
        <p:spPr>
          <a:xfrm rot="0" flipH="false" flipV="false">
            <a:off x="9653591" y="2314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13" name="标题 1"/>
          <p:cNvSpPr txBox="true"/>
          <p:nvPr/>
        </p:nvSpPr>
        <p:spPr>
          <a:xfrm rot="0" flipH="false" flipV="false">
            <a:off x="9700269" y="24486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03</a:t>
            </a:r>
            <a:endParaRPr lang="zh-CN"/>
          </a:p>
        </p:txBody>
      </p:sp>
      <p:sp>
        <p:nvSpPr>
          <p:cNvPr id="514" name="标题 1"/>
          <p:cNvSpPr txBox="true"/>
          <p:nvPr/>
        </p:nvSpPr>
        <p:spPr>
          <a:xfrm rot="0" flipH="false" flipV="false">
            <a:off x="5782350"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15" name="标题 1"/>
          <p:cNvSpPr txBox="true"/>
          <p:nvPr/>
        </p:nvSpPr>
        <p:spPr>
          <a:xfrm rot="0" flipH="false" flipV="false">
            <a:off x="5581491"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516" name="标题 1"/>
          <p:cNvSpPr txBox="true"/>
          <p:nvPr/>
        </p:nvSpPr>
        <p:spPr>
          <a:xfrm rot="0" flipH="false" flipV="false">
            <a:off x="5838030"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17" name="标题 1"/>
          <p:cNvSpPr txBox="true"/>
          <p:nvPr/>
        </p:nvSpPr>
        <p:spPr>
          <a:xfrm rot="0" flipH="false" flipV="false">
            <a:off x="5872008" y="24740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OPPOSans H"/>
                <a:ea typeface="OPPOSans H"/>
                <a:cs typeface="OPPOSans H"/>
              </a:rPr>
              <a:t>02</a:t>
            </a:r>
            <a:endParaRPr lang="zh-CN"/>
          </a:p>
        </p:txBody>
      </p:sp>
      <p:cxnSp>
        <p:nvCxnSpPr>
          <p:cNvPr id="518" name="标题 1"/>
          <p:cNvCxnSpPr/>
          <p:nvPr/>
        </p:nvCxnSpPr>
        <p:spPr>
          <a:xfrm rot="0" flipH="false" flipV="false">
            <a:off x="673100" y="3674744"/>
            <a:ext cx="10845800" cy="0"/>
          </a:xfrm>
          <a:prstGeom prst="straightConnector1">
            <a:avLst/>
          </a:prstGeom>
          <a:noFill/>
          <a:ln w="6350" cap="sq">
            <a:solidFill>
              <a:schemeClr val="tx1">
                <a:lumMod val="75000"/>
                <a:lumOff val="25000"/>
              </a:schemeClr>
            </a:solidFill>
            <a:miter/>
            <a:tailEnd type="none"/>
          </a:ln>
        </p:spPr>
      </p:cxnSp>
      <p:sp>
        <p:nvSpPr>
          <p:cNvPr id="519" name="标题 1"/>
          <p:cNvSpPr txBox="true"/>
          <p:nvPr/>
        </p:nvSpPr>
        <p:spPr>
          <a:xfrm rot="0" flipH="false" flipV="true">
            <a:off x="2202180" y="35985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20" name="标题 1"/>
          <p:cNvSpPr txBox="true"/>
          <p:nvPr/>
        </p:nvSpPr>
        <p:spPr>
          <a:xfrm rot="0" flipH="false" flipV="true">
            <a:off x="6019800" y="3598544"/>
            <a:ext cx="152400" cy="152400"/>
          </a:xfrm>
          <a:prstGeom prst="ellipse">
            <a:avLst/>
          </a:prstGeom>
          <a:solidFill>
            <a:schemeClr val="accent2"/>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21" name="标题 1"/>
          <p:cNvSpPr txBox="true"/>
          <p:nvPr/>
        </p:nvSpPr>
        <p:spPr>
          <a:xfrm rot="0" flipH="false" flipV="true">
            <a:off x="9837420" y="35985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22" name="标题 1"/>
          <p:cNvSpPr txBox="true"/>
          <p:nvPr/>
        </p:nvSpPr>
        <p:spPr>
          <a:xfrm rot="0" flipH="false" flipV="false">
            <a:off x="3523093" y="2470011"/>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23" name="标题 1"/>
          <p:cNvSpPr txBox="true"/>
          <p:nvPr/>
        </p:nvSpPr>
        <p:spPr>
          <a:xfrm rot="0" flipH="false" flipV="false">
            <a:off x="7377187" y="2442242"/>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24"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525"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526"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项目流程介绍</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27" name=""/>
        <p:cNvGrpSpPr/>
        <p:nvPr/>
      </p:nvGrpSpPr>
      <p:grpSpPr>
        <a:xfrm>
          <a:off x="0" y="0"/>
          <a:ext cx="0" cy="0"/>
          <a:chOff x="0" y="0"/>
          <a:chExt cx="0" cy="0"/>
        </a:xfrm>
      </p:grpSpPr>
      <p:sp>
        <p:nvSpPr>
          <p:cNvPr id="528"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9"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0"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1"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2"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3"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4"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5"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项目特色</a:t>
            </a:r>
            <a:endParaRPr/>
          </a:p>
        </p:txBody>
      </p:sp>
      <p:sp>
        <p:nvSpPr>
          <p:cNvPr id="536" name="标题 1"/>
          <p:cNvSpPr txBox="true"/>
          <p:nvPr/>
        </p:nvSpPr>
        <p:spPr>
          <a:xfrm rot="0" flipH="false" flipV="false">
            <a:off x="732251" y="1728457"/>
            <a:ext cx="3606069"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537" name="标题 1"/>
          <p:cNvSpPr txBox="true"/>
          <p:nvPr/>
        </p:nvSpPr>
        <p:spPr>
          <a:xfrm rot="0" flipH="false" flipV="false">
            <a:off x="791709" y="935457"/>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
        <p:nvSpPr>
          <p:cNvPr id="538"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02</a:t>
            </a:r>
            <a:endParaRPr lang="zh-CN"/>
          </a:p>
        </p:txBody>
      </p:sp>
      <p:pic>
        <p:nvPicPr>
          <p:cNvPr id="539"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2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40" name=""/>
        <p:cNvGrpSpPr/>
        <p:nvPr/>
      </p:nvGrpSpPr>
      <p:grpSpPr>
        <a:xfrm>
          <a:off x="0" y="0"/>
          <a:ext cx="0" cy="0"/>
          <a:chOff x="0" y="0"/>
          <a:chExt cx="0" cy="0"/>
        </a:xfrm>
      </p:grpSpPr>
      <p:sp>
        <p:nvSpPr>
          <p:cNvPr id="541" name="标题 1"/>
          <p:cNvSpPr txBox="true"/>
          <p:nvPr/>
        </p:nvSpPr>
        <p:spPr>
          <a:xfrm rot="0" flipH="false" flipV="false">
            <a:off x="-11460" y="-10506"/>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grpSp>
        <p:nvGrpSpPr>
          <p:cNvPr id="542" name=""/>
          <p:cNvGrpSpPr/>
          <p:nvPr/>
        </p:nvGrpSpPr>
        <p:grpSpPr>
          <a:xfrm>
            <a:off x="11368101" y="3121840"/>
            <a:ext cx="606234" cy="1086533"/>
            <a:chOff x="11368101" y="3121840"/>
            <a:chExt cx="606234" cy="1086533"/>
          </a:xfrm>
        </p:grpSpPr>
        <p:sp>
          <p:nvSpPr>
            <p:cNvPr id="543" name="标题 1"/>
            <p:cNvSpPr txBox="true"/>
            <p:nvPr/>
          </p:nvSpPr>
          <p:spPr>
            <a:xfrm rot="-2700000" flipH="false" flipV="false">
              <a:off x="11626815" y="30405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44" name="标题 1"/>
            <p:cNvSpPr txBox="true"/>
            <p:nvPr/>
          </p:nvSpPr>
          <p:spPr>
            <a:xfrm rot="-2699514" flipH="false" flipV="false">
              <a:off x="11287169" y="386124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45" name=""/>
          <p:cNvGrpSpPr/>
          <p:nvPr/>
        </p:nvGrpSpPr>
        <p:grpSpPr>
          <a:xfrm>
            <a:off x="33331" y="3121706"/>
            <a:ext cx="606009" cy="1086097"/>
            <a:chOff x="33331" y="3121706"/>
            <a:chExt cx="606009" cy="1086097"/>
          </a:xfrm>
        </p:grpSpPr>
        <p:sp>
          <p:nvSpPr>
            <p:cNvPr id="546" name="标题 1"/>
            <p:cNvSpPr txBox="true"/>
            <p:nvPr/>
          </p:nvSpPr>
          <p:spPr>
            <a:xfrm rot="-2700000" flipH="false" flipV="false">
              <a:off x="292179" y="304044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47" name="标题 1"/>
            <p:cNvSpPr txBox="true"/>
            <p:nvPr/>
          </p:nvSpPr>
          <p:spPr>
            <a:xfrm rot="-2699514" flipH="false" flipV="false">
              <a:off x="-47892" y="386067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48" name=""/>
          <p:cNvGrpSpPr/>
          <p:nvPr/>
        </p:nvGrpSpPr>
        <p:grpSpPr>
          <a:xfrm>
            <a:off x="291056" y="3121956"/>
            <a:ext cx="605995" cy="1086122"/>
            <a:chOff x="291056" y="3121956"/>
            <a:chExt cx="605995" cy="1086122"/>
          </a:xfrm>
        </p:grpSpPr>
        <p:sp>
          <p:nvSpPr>
            <p:cNvPr id="549" name="标题 1"/>
            <p:cNvSpPr txBox="true"/>
            <p:nvPr/>
          </p:nvSpPr>
          <p:spPr>
            <a:xfrm rot="-2700000" flipH="false" flipV="false">
              <a:off x="549890" y="304069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50" name="标题 1"/>
            <p:cNvSpPr txBox="true"/>
            <p:nvPr/>
          </p:nvSpPr>
          <p:spPr>
            <a:xfrm rot="-2699514" flipH="false" flipV="false">
              <a:off x="209833" y="386095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51" name=""/>
          <p:cNvGrpSpPr/>
          <p:nvPr/>
        </p:nvGrpSpPr>
        <p:grpSpPr>
          <a:xfrm>
            <a:off x="548863" y="3121516"/>
            <a:ext cx="606614" cy="1086742"/>
            <a:chOff x="548863" y="3121516"/>
            <a:chExt cx="606614" cy="1086742"/>
          </a:xfrm>
        </p:grpSpPr>
        <p:sp>
          <p:nvSpPr>
            <p:cNvPr id="552" name="标题 1"/>
            <p:cNvSpPr txBox="true"/>
            <p:nvPr/>
          </p:nvSpPr>
          <p:spPr>
            <a:xfrm rot="-2699514" flipH="false" flipV="false">
              <a:off x="808350" y="304029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53" name="标题 1"/>
            <p:cNvSpPr txBox="true"/>
            <p:nvPr/>
          </p:nvSpPr>
          <p:spPr>
            <a:xfrm rot="-2700000" flipH="false" flipV="false">
              <a:off x="467606" y="386109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54" name=""/>
          <p:cNvGrpSpPr/>
          <p:nvPr/>
        </p:nvGrpSpPr>
        <p:grpSpPr>
          <a:xfrm>
            <a:off x="1065003" y="3121967"/>
            <a:ext cx="605973" cy="1086144"/>
            <a:chOff x="1065003" y="3121967"/>
            <a:chExt cx="605973" cy="1086144"/>
          </a:xfrm>
        </p:grpSpPr>
        <p:sp>
          <p:nvSpPr>
            <p:cNvPr id="555" name="标题 1"/>
            <p:cNvSpPr txBox="true"/>
            <p:nvPr/>
          </p:nvSpPr>
          <p:spPr>
            <a:xfrm rot="-2700000" flipH="false" flipV="false">
              <a:off x="1323815" y="304071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56" name="标题 1"/>
            <p:cNvSpPr txBox="true"/>
            <p:nvPr/>
          </p:nvSpPr>
          <p:spPr>
            <a:xfrm rot="-2699514" flipH="false" flipV="false">
              <a:off x="983780" y="386098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57" name=""/>
          <p:cNvGrpSpPr/>
          <p:nvPr/>
        </p:nvGrpSpPr>
        <p:grpSpPr>
          <a:xfrm>
            <a:off x="1322788" y="3121549"/>
            <a:ext cx="606635" cy="1086720"/>
            <a:chOff x="1322788" y="3121549"/>
            <a:chExt cx="606635" cy="1086720"/>
          </a:xfrm>
        </p:grpSpPr>
        <p:sp>
          <p:nvSpPr>
            <p:cNvPr id="558" name="标题 1"/>
            <p:cNvSpPr txBox="true"/>
            <p:nvPr/>
          </p:nvSpPr>
          <p:spPr>
            <a:xfrm rot="-2699514" flipH="false" flipV="false">
              <a:off x="1582296" y="3040326"/>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59" name="标题 1"/>
            <p:cNvSpPr txBox="true"/>
            <p:nvPr/>
          </p:nvSpPr>
          <p:spPr>
            <a:xfrm rot="-2700000" flipH="false" flipV="false">
              <a:off x="1241531" y="38611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60" name=""/>
          <p:cNvGrpSpPr/>
          <p:nvPr/>
        </p:nvGrpSpPr>
        <p:grpSpPr>
          <a:xfrm>
            <a:off x="1581224" y="3121706"/>
            <a:ext cx="605955" cy="1086174"/>
            <a:chOff x="1581224" y="3121706"/>
            <a:chExt cx="605955" cy="1086174"/>
          </a:xfrm>
        </p:grpSpPr>
        <p:sp>
          <p:nvSpPr>
            <p:cNvPr id="561" name="标题 1"/>
            <p:cNvSpPr txBox="true"/>
            <p:nvPr/>
          </p:nvSpPr>
          <p:spPr>
            <a:xfrm rot="-2700000" flipH="false" flipV="false">
              <a:off x="1840018" y="304044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62" name="标题 1"/>
            <p:cNvSpPr txBox="true"/>
            <p:nvPr/>
          </p:nvSpPr>
          <p:spPr>
            <a:xfrm rot="-2699514" flipH="false" flipV="false">
              <a:off x="1500001" y="386075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63" name=""/>
          <p:cNvGrpSpPr/>
          <p:nvPr/>
        </p:nvGrpSpPr>
        <p:grpSpPr>
          <a:xfrm>
            <a:off x="1838950" y="3121967"/>
            <a:ext cx="605943" cy="1086178"/>
            <a:chOff x="1838950" y="3121967"/>
            <a:chExt cx="605943" cy="1086178"/>
          </a:xfrm>
        </p:grpSpPr>
        <p:sp>
          <p:nvSpPr>
            <p:cNvPr id="564" name="标题 1"/>
            <p:cNvSpPr txBox="true"/>
            <p:nvPr/>
          </p:nvSpPr>
          <p:spPr>
            <a:xfrm rot="-2700000" flipH="false" flipV="false">
              <a:off x="2097728" y="304071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65" name="标题 1"/>
            <p:cNvSpPr txBox="true"/>
            <p:nvPr/>
          </p:nvSpPr>
          <p:spPr>
            <a:xfrm rot="-2699514" flipH="false" flipV="false">
              <a:off x="1757727" y="386101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66" name=""/>
          <p:cNvGrpSpPr/>
          <p:nvPr/>
        </p:nvGrpSpPr>
        <p:grpSpPr>
          <a:xfrm>
            <a:off x="2096712" y="3121582"/>
            <a:ext cx="606658" cy="1086687"/>
            <a:chOff x="2096712" y="3121582"/>
            <a:chExt cx="606658" cy="1086687"/>
          </a:xfrm>
        </p:grpSpPr>
        <p:sp>
          <p:nvSpPr>
            <p:cNvPr id="567" name="标题 1"/>
            <p:cNvSpPr txBox="true"/>
            <p:nvPr/>
          </p:nvSpPr>
          <p:spPr>
            <a:xfrm rot="-2699514" flipH="false" flipV="false">
              <a:off x="2356243" y="304035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68" name="标题 1"/>
            <p:cNvSpPr txBox="true"/>
            <p:nvPr/>
          </p:nvSpPr>
          <p:spPr>
            <a:xfrm rot="-2700000" flipH="false" flipV="false">
              <a:off x="2015455" y="38611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69" name=""/>
          <p:cNvGrpSpPr/>
          <p:nvPr/>
        </p:nvGrpSpPr>
        <p:grpSpPr>
          <a:xfrm>
            <a:off x="2355171" y="3121718"/>
            <a:ext cx="605943" cy="1086196"/>
            <a:chOff x="2355171" y="3121718"/>
            <a:chExt cx="605943" cy="1086196"/>
          </a:xfrm>
        </p:grpSpPr>
        <p:sp>
          <p:nvSpPr>
            <p:cNvPr id="570" name="标题 1"/>
            <p:cNvSpPr txBox="true"/>
            <p:nvPr/>
          </p:nvSpPr>
          <p:spPr>
            <a:xfrm rot="-2700000" flipH="false" flipV="false">
              <a:off x="2613942" y="304046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71" name="标题 1"/>
            <p:cNvSpPr txBox="true"/>
            <p:nvPr/>
          </p:nvSpPr>
          <p:spPr>
            <a:xfrm rot="-2699514" flipH="false" flipV="false">
              <a:off x="2273948" y="386078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72" name=""/>
          <p:cNvGrpSpPr/>
          <p:nvPr/>
        </p:nvGrpSpPr>
        <p:grpSpPr>
          <a:xfrm>
            <a:off x="2612897" y="3121978"/>
            <a:ext cx="605943" cy="1086200"/>
            <a:chOff x="2612897" y="3121978"/>
            <a:chExt cx="605943" cy="1086200"/>
          </a:xfrm>
        </p:grpSpPr>
        <p:sp>
          <p:nvSpPr>
            <p:cNvPr id="573" name="标题 1"/>
            <p:cNvSpPr txBox="true"/>
            <p:nvPr/>
          </p:nvSpPr>
          <p:spPr>
            <a:xfrm rot="-2700000" flipH="false" flipV="false">
              <a:off x="2871653" y="304072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74" name="标题 1"/>
            <p:cNvSpPr txBox="true"/>
            <p:nvPr/>
          </p:nvSpPr>
          <p:spPr>
            <a:xfrm rot="-2699514" flipH="false" flipV="false">
              <a:off x="2531674" y="386105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75" name=""/>
          <p:cNvGrpSpPr/>
          <p:nvPr/>
        </p:nvGrpSpPr>
        <p:grpSpPr>
          <a:xfrm>
            <a:off x="2870626" y="3121615"/>
            <a:ext cx="606691" cy="1086665"/>
            <a:chOff x="2870626" y="3121615"/>
            <a:chExt cx="606691" cy="1086665"/>
          </a:xfrm>
        </p:grpSpPr>
        <p:sp>
          <p:nvSpPr>
            <p:cNvPr id="576" name="标题 1"/>
            <p:cNvSpPr txBox="true"/>
            <p:nvPr/>
          </p:nvSpPr>
          <p:spPr>
            <a:xfrm rot="-2699514" flipH="false" flipV="false">
              <a:off x="3130190" y="304039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77" name="标题 1"/>
            <p:cNvSpPr txBox="true"/>
            <p:nvPr/>
          </p:nvSpPr>
          <p:spPr>
            <a:xfrm rot="-2700000" flipH="false" flipV="false">
              <a:off x="2789369" y="3861119"/>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78" name=""/>
          <p:cNvGrpSpPr/>
          <p:nvPr/>
        </p:nvGrpSpPr>
        <p:grpSpPr>
          <a:xfrm>
            <a:off x="3129129" y="3121729"/>
            <a:ext cx="605943" cy="1086218"/>
            <a:chOff x="3129129" y="3121729"/>
            <a:chExt cx="605943" cy="1086218"/>
          </a:xfrm>
        </p:grpSpPr>
        <p:sp>
          <p:nvSpPr>
            <p:cNvPr id="579" name="标题 1"/>
            <p:cNvSpPr txBox="true"/>
            <p:nvPr/>
          </p:nvSpPr>
          <p:spPr>
            <a:xfrm rot="-2700000" flipH="false" flipV="false">
              <a:off x="3387856" y="304047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80" name="标题 1"/>
            <p:cNvSpPr txBox="true"/>
            <p:nvPr/>
          </p:nvSpPr>
          <p:spPr>
            <a:xfrm rot="-2699514" flipH="false" flipV="false">
              <a:off x="3047906" y="386082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81" name=""/>
          <p:cNvGrpSpPr/>
          <p:nvPr/>
        </p:nvGrpSpPr>
        <p:grpSpPr>
          <a:xfrm>
            <a:off x="3386843" y="3121978"/>
            <a:ext cx="605943" cy="1086233"/>
            <a:chOff x="3386843" y="3121978"/>
            <a:chExt cx="605943" cy="1086233"/>
          </a:xfrm>
        </p:grpSpPr>
        <p:sp>
          <p:nvSpPr>
            <p:cNvPr id="582" name="标题 1"/>
            <p:cNvSpPr txBox="true"/>
            <p:nvPr/>
          </p:nvSpPr>
          <p:spPr>
            <a:xfrm rot="-2700000" flipH="false" flipV="false">
              <a:off x="3645567" y="304072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83" name="标题 1"/>
            <p:cNvSpPr txBox="true"/>
            <p:nvPr/>
          </p:nvSpPr>
          <p:spPr>
            <a:xfrm rot="-2699514" flipH="false" flipV="false">
              <a:off x="3305620" y="386108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84" name=""/>
          <p:cNvGrpSpPr/>
          <p:nvPr/>
        </p:nvGrpSpPr>
        <p:grpSpPr>
          <a:xfrm>
            <a:off x="3903067" y="3121729"/>
            <a:ext cx="605952" cy="1086251"/>
            <a:chOff x="3903067" y="3121729"/>
            <a:chExt cx="605952" cy="1086251"/>
          </a:xfrm>
        </p:grpSpPr>
        <p:sp>
          <p:nvSpPr>
            <p:cNvPr id="585" name="标题 1"/>
            <p:cNvSpPr txBox="true"/>
            <p:nvPr/>
          </p:nvSpPr>
          <p:spPr>
            <a:xfrm rot="-2700000" flipH="false" flipV="false">
              <a:off x="4161781" y="304047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86" name="标题 1"/>
            <p:cNvSpPr txBox="true"/>
            <p:nvPr/>
          </p:nvSpPr>
          <p:spPr>
            <a:xfrm rot="-2699514" flipH="false" flipV="false">
              <a:off x="3821853" y="386085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87" name=""/>
          <p:cNvGrpSpPr/>
          <p:nvPr/>
        </p:nvGrpSpPr>
        <p:grpSpPr>
          <a:xfrm>
            <a:off x="4160777" y="3121989"/>
            <a:ext cx="605956" cy="1086266"/>
            <a:chOff x="4160777" y="3121989"/>
            <a:chExt cx="605956" cy="1086266"/>
          </a:xfrm>
        </p:grpSpPr>
        <p:sp>
          <p:nvSpPr>
            <p:cNvPr id="588" name="标题 1"/>
            <p:cNvSpPr txBox="true"/>
            <p:nvPr/>
          </p:nvSpPr>
          <p:spPr>
            <a:xfrm rot="-2700000" flipH="false" flipV="false">
              <a:off x="4419491" y="304073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89" name="标题 1"/>
            <p:cNvSpPr txBox="true"/>
            <p:nvPr/>
          </p:nvSpPr>
          <p:spPr>
            <a:xfrm rot="-2699514" flipH="false" flipV="false">
              <a:off x="4079567" y="3861128"/>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90" name=""/>
          <p:cNvGrpSpPr/>
          <p:nvPr/>
        </p:nvGrpSpPr>
        <p:grpSpPr>
          <a:xfrm>
            <a:off x="4418464" y="3121692"/>
            <a:ext cx="606747" cy="1086599"/>
            <a:chOff x="4418464" y="3121692"/>
            <a:chExt cx="606747" cy="1086599"/>
          </a:xfrm>
        </p:grpSpPr>
        <p:sp>
          <p:nvSpPr>
            <p:cNvPr id="591" name="标题 1"/>
            <p:cNvSpPr txBox="true"/>
            <p:nvPr/>
          </p:nvSpPr>
          <p:spPr>
            <a:xfrm rot="-2699514" flipH="false" flipV="false">
              <a:off x="4678084" y="304046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92" name="标题 1"/>
            <p:cNvSpPr txBox="true"/>
            <p:nvPr/>
          </p:nvSpPr>
          <p:spPr>
            <a:xfrm rot="-2700000" flipH="false" flipV="false">
              <a:off x="4337207" y="386113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93" name=""/>
          <p:cNvGrpSpPr/>
          <p:nvPr/>
        </p:nvGrpSpPr>
        <p:grpSpPr>
          <a:xfrm>
            <a:off x="4676980" y="3121740"/>
            <a:ext cx="605986" cy="1086273"/>
            <a:chOff x="4676980" y="3121740"/>
            <a:chExt cx="605986" cy="1086273"/>
          </a:xfrm>
        </p:grpSpPr>
        <p:sp>
          <p:nvSpPr>
            <p:cNvPr id="594" name="标题 1"/>
            <p:cNvSpPr txBox="true"/>
            <p:nvPr/>
          </p:nvSpPr>
          <p:spPr>
            <a:xfrm rot="-2700000" flipH="false" flipV="false">
              <a:off x="4935694" y="30404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95" name="标题 1"/>
            <p:cNvSpPr txBox="true"/>
            <p:nvPr/>
          </p:nvSpPr>
          <p:spPr>
            <a:xfrm rot="-2699514" flipH="false" flipV="false">
              <a:off x="4595800" y="386088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96" name=""/>
          <p:cNvGrpSpPr/>
          <p:nvPr/>
        </p:nvGrpSpPr>
        <p:grpSpPr>
          <a:xfrm>
            <a:off x="4934691" y="3121989"/>
            <a:ext cx="606000" cy="1086299"/>
            <a:chOff x="4934691" y="3121989"/>
            <a:chExt cx="606000" cy="1086299"/>
          </a:xfrm>
        </p:grpSpPr>
        <p:sp>
          <p:nvSpPr>
            <p:cNvPr id="597" name="标题 1"/>
            <p:cNvSpPr txBox="true"/>
            <p:nvPr/>
          </p:nvSpPr>
          <p:spPr>
            <a:xfrm rot="-2700000" flipH="false" flipV="false">
              <a:off x="5193405" y="304073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598" name="标题 1"/>
            <p:cNvSpPr txBox="true"/>
            <p:nvPr/>
          </p:nvSpPr>
          <p:spPr>
            <a:xfrm rot="-2699514" flipH="false" flipV="false">
              <a:off x="4853525" y="3861161"/>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599" name=""/>
          <p:cNvGrpSpPr/>
          <p:nvPr/>
        </p:nvGrpSpPr>
        <p:grpSpPr>
          <a:xfrm>
            <a:off x="5192389" y="3121726"/>
            <a:ext cx="606780" cy="1086565"/>
            <a:chOff x="5192389" y="3121726"/>
            <a:chExt cx="606780" cy="1086565"/>
          </a:xfrm>
        </p:grpSpPr>
        <p:sp>
          <p:nvSpPr>
            <p:cNvPr id="600" name="标题 1"/>
            <p:cNvSpPr txBox="true"/>
            <p:nvPr/>
          </p:nvSpPr>
          <p:spPr>
            <a:xfrm rot="-2699514" flipH="false" flipV="false">
              <a:off x="5452042" y="304050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01" name="标题 1"/>
            <p:cNvSpPr txBox="true"/>
            <p:nvPr/>
          </p:nvSpPr>
          <p:spPr>
            <a:xfrm rot="-2700000" flipH="false" flipV="false">
              <a:off x="5111132" y="386113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02" name=""/>
          <p:cNvGrpSpPr/>
          <p:nvPr/>
        </p:nvGrpSpPr>
        <p:grpSpPr>
          <a:xfrm>
            <a:off x="5450905" y="3121740"/>
            <a:ext cx="606008" cy="1086306"/>
            <a:chOff x="5450905" y="3121740"/>
            <a:chExt cx="606008" cy="1086306"/>
          </a:xfrm>
        </p:grpSpPr>
        <p:sp>
          <p:nvSpPr>
            <p:cNvPr id="603" name="标题 1"/>
            <p:cNvSpPr txBox="true"/>
            <p:nvPr/>
          </p:nvSpPr>
          <p:spPr>
            <a:xfrm rot="-2700000" flipH="false" flipV="false">
              <a:off x="5709619" y="30404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04" name="标题 1"/>
            <p:cNvSpPr txBox="true"/>
            <p:nvPr/>
          </p:nvSpPr>
          <p:spPr>
            <a:xfrm rot="-2699514" flipH="false" flipV="false">
              <a:off x="5369747" y="3860919"/>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05" name=""/>
          <p:cNvGrpSpPr/>
          <p:nvPr/>
        </p:nvGrpSpPr>
        <p:grpSpPr>
          <a:xfrm>
            <a:off x="5708616" y="3122000"/>
            <a:ext cx="606022" cy="1086321"/>
            <a:chOff x="5708616" y="3122000"/>
            <a:chExt cx="606022" cy="1086321"/>
          </a:xfrm>
        </p:grpSpPr>
        <p:sp>
          <p:nvSpPr>
            <p:cNvPr id="606" name="标题 1"/>
            <p:cNvSpPr txBox="true"/>
            <p:nvPr/>
          </p:nvSpPr>
          <p:spPr>
            <a:xfrm rot="-2700000" flipH="false" flipV="false">
              <a:off x="5967330" y="304074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07" name="标题 1"/>
            <p:cNvSpPr txBox="true"/>
            <p:nvPr/>
          </p:nvSpPr>
          <p:spPr>
            <a:xfrm rot="-2699514" flipH="false" flipV="false">
              <a:off x="5627472" y="3861194"/>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08" name=""/>
          <p:cNvGrpSpPr/>
          <p:nvPr/>
        </p:nvGrpSpPr>
        <p:grpSpPr>
          <a:xfrm>
            <a:off x="5966303" y="3121759"/>
            <a:ext cx="606813" cy="1086543"/>
            <a:chOff x="5966303" y="3121759"/>
            <a:chExt cx="606813" cy="1086543"/>
          </a:xfrm>
        </p:grpSpPr>
        <p:sp>
          <p:nvSpPr>
            <p:cNvPr id="609" name="标题 1"/>
            <p:cNvSpPr txBox="true"/>
            <p:nvPr/>
          </p:nvSpPr>
          <p:spPr>
            <a:xfrm rot="-2699514" flipH="false" flipV="false">
              <a:off x="6225989" y="3040536"/>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10" name="标题 1"/>
            <p:cNvSpPr txBox="true"/>
            <p:nvPr/>
          </p:nvSpPr>
          <p:spPr>
            <a:xfrm rot="-2700000" flipH="false" flipV="false">
              <a:off x="5885046" y="386114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11" name=""/>
          <p:cNvGrpSpPr/>
          <p:nvPr/>
        </p:nvGrpSpPr>
        <p:grpSpPr>
          <a:xfrm>
            <a:off x="6482529" y="3122000"/>
            <a:ext cx="606056" cy="1086355"/>
            <a:chOff x="6482529" y="3122000"/>
            <a:chExt cx="606056" cy="1086355"/>
          </a:xfrm>
        </p:grpSpPr>
        <p:sp>
          <p:nvSpPr>
            <p:cNvPr id="612" name="标题 1"/>
            <p:cNvSpPr txBox="true"/>
            <p:nvPr/>
          </p:nvSpPr>
          <p:spPr>
            <a:xfrm rot="-2700000" flipH="false" flipV="false">
              <a:off x="6741243" y="304074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13" name="标题 1"/>
            <p:cNvSpPr txBox="true"/>
            <p:nvPr/>
          </p:nvSpPr>
          <p:spPr>
            <a:xfrm rot="-2699514" flipH="false" flipV="false">
              <a:off x="6401419" y="386122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14" name=""/>
          <p:cNvGrpSpPr/>
          <p:nvPr/>
        </p:nvGrpSpPr>
        <p:grpSpPr>
          <a:xfrm>
            <a:off x="6740228" y="3121792"/>
            <a:ext cx="606834" cy="1086510"/>
            <a:chOff x="6740228" y="3121792"/>
            <a:chExt cx="606834" cy="1086510"/>
          </a:xfrm>
        </p:grpSpPr>
        <p:sp>
          <p:nvSpPr>
            <p:cNvPr id="615" name="标题 1"/>
            <p:cNvSpPr txBox="true"/>
            <p:nvPr/>
          </p:nvSpPr>
          <p:spPr>
            <a:xfrm rot="-2699514" flipH="false" flipV="false">
              <a:off x="6999935" y="304056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16" name="标题 1"/>
            <p:cNvSpPr txBox="true"/>
            <p:nvPr/>
          </p:nvSpPr>
          <p:spPr>
            <a:xfrm rot="-2700000" flipH="false" flipV="false">
              <a:off x="6658971" y="386114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17" name=""/>
          <p:cNvGrpSpPr/>
          <p:nvPr/>
        </p:nvGrpSpPr>
        <p:grpSpPr>
          <a:xfrm>
            <a:off x="6998744" y="3121751"/>
            <a:ext cx="606062" cy="1086373"/>
            <a:chOff x="6998744" y="3121751"/>
            <a:chExt cx="606062" cy="1086373"/>
          </a:xfrm>
        </p:grpSpPr>
        <p:sp>
          <p:nvSpPr>
            <p:cNvPr id="618" name="标题 1"/>
            <p:cNvSpPr txBox="true"/>
            <p:nvPr/>
          </p:nvSpPr>
          <p:spPr>
            <a:xfrm rot="-2700000" flipH="false" flipV="false">
              <a:off x="7257458" y="304049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19" name="标题 1"/>
            <p:cNvSpPr txBox="true"/>
            <p:nvPr/>
          </p:nvSpPr>
          <p:spPr>
            <a:xfrm rot="-2699514" flipH="false" flipV="false">
              <a:off x="6917640" y="386099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20" name=""/>
          <p:cNvGrpSpPr/>
          <p:nvPr/>
        </p:nvGrpSpPr>
        <p:grpSpPr>
          <a:xfrm>
            <a:off x="7256454" y="3122011"/>
            <a:ext cx="606078" cy="1086377"/>
            <a:chOff x="7256454" y="3122011"/>
            <a:chExt cx="606078" cy="1086377"/>
          </a:xfrm>
        </p:grpSpPr>
        <p:sp>
          <p:nvSpPr>
            <p:cNvPr id="621" name="标题 1"/>
            <p:cNvSpPr txBox="true"/>
            <p:nvPr/>
          </p:nvSpPr>
          <p:spPr>
            <a:xfrm rot="-2700000" flipH="false" flipV="false">
              <a:off x="7515168" y="304075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22" name="标题 1"/>
            <p:cNvSpPr txBox="true"/>
            <p:nvPr/>
          </p:nvSpPr>
          <p:spPr>
            <a:xfrm rot="-2699514" flipH="false" flipV="false">
              <a:off x="7175366" y="386126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23" name=""/>
          <p:cNvGrpSpPr/>
          <p:nvPr/>
        </p:nvGrpSpPr>
        <p:grpSpPr>
          <a:xfrm>
            <a:off x="7514141" y="3121825"/>
            <a:ext cx="606868" cy="1086488"/>
            <a:chOff x="7514141" y="3121825"/>
            <a:chExt cx="606868" cy="1086488"/>
          </a:xfrm>
        </p:grpSpPr>
        <p:sp>
          <p:nvSpPr>
            <p:cNvPr id="624" name="标题 1"/>
            <p:cNvSpPr txBox="true"/>
            <p:nvPr/>
          </p:nvSpPr>
          <p:spPr>
            <a:xfrm rot="-2699514" flipH="false" flipV="false">
              <a:off x="7773882" y="304060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25" name="标题 1"/>
            <p:cNvSpPr txBox="true"/>
            <p:nvPr/>
          </p:nvSpPr>
          <p:spPr>
            <a:xfrm rot="-2700000" flipH="false" flipV="false">
              <a:off x="7432884" y="386115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26" name=""/>
          <p:cNvGrpSpPr/>
          <p:nvPr/>
        </p:nvGrpSpPr>
        <p:grpSpPr>
          <a:xfrm>
            <a:off x="8030368" y="3122011"/>
            <a:ext cx="606110" cy="1086410"/>
            <a:chOff x="8030368" y="3122011"/>
            <a:chExt cx="606110" cy="1086410"/>
          </a:xfrm>
        </p:grpSpPr>
        <p:sp>
          <p:nvSpPr>
            <p:cNvPr id="627" name="标题 1"/>
            <p:cNvSpPr txBox="true"/>
            <p:nvPr/>
          </p:nvSpPr>
          <p:spPr>
            <a:xfrm rot="-2700000" flipH="false" flipV="false">
              <a:off x="8289082" y="304075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28" name="标题 1"/>
            <p:cNvSpPr txBox="true"/>
            <p:nvPr/>
          </p:nvSpPr>
          <p:spPr>
            <a:xfrm rot="-2699514" flipH="false" flipV="false">
              <a:off x="7949312" y="386129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29" name=""/>
          <p:cNvGrpSpPr/>
          <p:nvPr/>
        </p:nvGrpSpPr>
        <p:grpSpPr>
          <a:xfrm>
            <a:off x="8288066" y="3121858"/>
            <a:ext cx="606890" cy="1086455"/>
            <a:chOff x="8288066" y="3121858"/>
            <a:chExt cx="606890" cy="1086455"/>
          </a:xfrm>
        </p:grpSpPr>
        <p:sp>
          <p:nvSpPr>
            <p:cNvPr id="630" name="标题 1"/>
            <p:cNvSpPr txBox="true"/>
            <p:nvPr/>
          </p:nvSpPr>
          <p:spPr>
            <a:xfrm rot="-2699514" flipH="false" flipV="false">
              <a:off x="8547829" y="304063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31" name="标题 1"/>
            <p:cNvSpPr txBox="true"/>
            <p:nvPr/>
          </p:nvSpPr>
          <p:spPr>
            <a:xfrm rot="-2700000" flipH="false" flipV="false">
              <a:off x="8206809" y="386115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32" name=""/>
          <p:cNvGrpSpPr/>
          <p:nvPr/>
        </p:nvGrpSpPr>
        <p:grpSpPr>
          <a:xfrm>
            <a:off x="8546582" y="3121762"/>
            <a:ext cx="606129" cy="1086428"/>
            <a:chOff x="8546582" y="3121762"/>
            <a:chExt cx="606129" cy="1086428"/>
          </a:xfrm>
        </p:grpSpPr>
        <p:sp>
          <p:nvSpPr>
            <p:cNvPr id="633" name="标题 1"/>
            <p:cNvSpPr txBox="true"/>
            <p:nvPr/>
          </p:nvSpPr>
          <p:spPr>
            <a:xfrm rot="-2700000" flipH="false" flipV="false">
              <a:off x="8805296"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34" name="标题 1"/>
            <p:cNvSpPr txBox="true"/>
            <p:nvPr/>
          </p:nvSpPr>
          <p:spPr>
            <a:xfrm rot="-2699514" flipH="false" flipV="false">
              <a:off x="8465545" y="38610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35" name=""/>
          <p:cNvGrpSpPr/>
          <p:nvPr/>
        </p:nvGrpSpPr>
        <p:grpSpPr>
          <a:xfrm>
            <a:off x="9061980" y="3121891"/>
            <a:ext cx="606923" cy="1086433"/>
            <a:chOff x="9061980" y="3121891"/>
            <a:chExt cx="606923" cy="1086433"/>
          </a:xfrm>
        </p:grpSpPr>
        <p:sp>
          <p:nvSpPr>
            <p:cNvPr id="636" name="标题 1"/>
            <p:cNvSpPr txBox="true"/>
            <p:nvPr/>
          </p:nvSpPr>
          <p:spPr>
            <a:xfrm rot="-2699514" flipH="false" flipV="false">
              <a:off x="9321776" y="3040668"/>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37" name="标题 1"/>
            <p:cNvSpPr txBox="true"/>
            <p:nvPr/>
          </p:nvSpPr>
          <p:spPr>
            <a:xfrm rot="-2700000" flipH="false" flipV="false">
              <a:off x="8980723" y="38611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38" name=""/>
          <p:cNvGrpSpPr/>
          <p:nvPr/>
        </p:nvGrpSpPr>
        <p:grpSpPr>
          <a:xfrm>
            <a:off x="9320496" y="3121762"/>
            <a:ext cx="606162" cy="1086461"/>
            <a:chOff x="9320496" y="3121762"/>
            <a:chExt cx="606162" cy="1086461"/>
          </a:xfrm>
        </p:grpSpPr>
        <p:sp>
          <p:nvSpPr>
            <p:cNvPr id="639" name="标题 1"/>
            <p:cNvSpPr txBox="true"/>
            <p:nvPr/>
          </p:nvSpPr>
          <p:spPr>
            <a:xfrm rot="-2700000" flipH="false" flipV="false">
              <a:off x="9579210"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40" name="标题 1"/>
            <p:cNvSpPr txBox="true"/>
            <p:nvPr/>
          </p:nvSpPr>
          <p:spPr>
            <a:xfrm rot="-2699514" flipH="false" flipV="false">
              <a:off x="9239492" y="386109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41" name=""/>
          <p:cNvGrpSpPr/>
          <p:nvPr/>
        </p:nvGrpSpPr>
        <p:grpSpPr>
          <a:xfrm>
            <a:off x="9578217" y="3122022"/>
            <a:ext cx="606166" cy="1086465"/>
            <a:chOff x="9578217" y="3122022"/>
            <a:chExt cx="606166" cy="1086465"/>
          </a:xfrm>
        </p:grpSpPr>
        <p:sp>
          <p:nvSpPr>
            <p:cNvPr id="642" name="标题 1"/>
            <p:cNvSpPr txBox="true"/>
            <p:nvPr/>
          </p:nvSpPr>
          <p:spPr>
            <a:xfrm rot="-2700000" flipH="false" flipV="false">
              <a:off x="9836931" y="304076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43" name="标题 1"/>
            <p:cNvSpPr txBox="true"/>
            <p:nvPr/>
          </p:nvSpPr>
          <p:spPr>
            <a:xfrm rot="-2699514" flipH="false" flipV="false">
              <a:off x="9497217" y="386136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44" name=""/>
          <p:cNvGrpSpPr/>
          <p:nvPr/>
        </p:nvGrpSpPr>
        <p:grpSpPr>
          <a:xfrm>
            <a:off x="9833916" y="3121439"/>
            <a:ext cx="606431" cy="1087262"/>
            <a:chOff x="9833916" y="3121439"/>
            <a:chExt cx="606431" cy="1087262"/>
          </a:xfrm>
        </p:grpSpPr>
        <p:sp>
          <p:nvSpPr>
            <p:cNvPr id="645" name="标题 1"/>
            <p:cNvSpPr txBox="true"/>
            <p:nvPr/>
          </p:nvSpPr>
          <p:spPr>
            <a:xfrm rot="-2700000" flipH="false" flipV="false">
              <a:off x="10093186" y="304018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46" name="标题 1"/>
            <p:cNvSpPr txBox="true"/>
            <p:nvPr/>
          </p:nvSpPr>
          <p:spPr>
            <a:xfrm rot="-2699514" flipH="false" flipV="false">
              <a:off x="9752693" y="386157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47" name=""/>
          <p:cNvGrpSpPr/>
          <p:nvPr/>
        </p:nvGrpSpPr>
        <p:grpSpPr>
          <a:xfrm>
            <a:off x="10089403" y="3121638"/>
            <a:ext cx="606416" cy="1087265"/>
            <a:chOff x="10089403" y="3121638"/>
            <a:chExt cx="606416" cy="1087265"/>
          </a:xfrm>
        </p:grpSpPr>
        <p:sp>
          <p:nvSpPr>
            <p:cNvPr id="648" name="标题 1"/>
            <p:cNvSpPr txBox="true"/>
            <p:nvPr/>
          </p:nvSpPr>
          <p:spPr>
            <a:xfrm rot="-2700000" flipH="false" flipV="false">
              <a:off x="10348658" y="304038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49" name="标题 1"/>
            <p:cNvSpPr txBox="true"/>
            <p:nvPr/>
          </p:nvSpPr>
          <p:spPr>
            <a:xfrm rot="-2699514" flipH="false" flipV="false">
              <a:off x="10008180" y="386177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50" name=""/>
          <p:cNvGrpSpPr/>
          <p:nvPr/>
        </p:nvGrpSpPr>
        <p:grpSpPr>
          <a:xfrm>
            <a:off x="10345417" y="3121837"/>
            <a:ext cx="606198" cy="1086498"/>
            <a:chOff x="10345417" y="3121837"/>
            <a:chExt cx="606198" cy="1086498"/>
          </a:xfrm>
        </p:grpSpPr>
        <p:sp>
          <p:nvSpPr>
            <p:cNvPr id="651" name="标题 1"/>
            <p:cNvSpPr txBox="true"/>
            <p:nvPr/>
          </p:nvSpPr>
          <p:spPr>
            <a:xfrm rot="-2700000" flipH="false" flipV="false">
              <a:off x="10604131" y="304058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52" name="标题 1"/>
            <p:cNvSpPr txBox="true"/>
            <p:nvPr/>
          </p:nvSpPr>
          <p:spPr>
            <a:xfrm rot="-2699514" flipH="false" flipV="false">
              <a:off x="10264449" y="38612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53" name=""/>
          <p:cNvGrpSpPr/>
          <p:nvPr/>
        </p:nvGrpSpPr>
        <p:grpSpPr>
          <a:xfrm>
            <a:off x="10600890" y="3122036"/>
            <a:ext cx="606202" cy="1086501"/>
            <a:chOff x="10600890" y="3122036"/>
            <a:chExt cx="606202" cy="1086501"/>
          </a:xfrm>
        </p:grpSpPr>
        <p:sp>
          <p:nvSpPr>
            <p:cNvPr id="654" name="标题 1"/>
            <p:cNvSpPr txBox="true"/>
            <p:nvPr/>
          </p:nvSpPr>
          <p:spPr>
            <a:xfrm rot="-2700000" flipH="false" flipV="false">
              <a:off x="10859604" y="304077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55" name="标题 1"/>
            <p:cNvSpPr txBox="true"/>
            <p:nvPr/>
          </p:nvSpPr>
          <p:spPr>
            <a:xfrm rot="-2699514" flipH="false" flipV="false">
              <a:off x="10519926" y="386141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56" name=""/>
          <p:cNvGrpSpPr/>
          <p:nvPr/>
        </p:nvGrpSpPr>
        <p:grpSpPr>
          <a:xfrm>
            <a:off x="10856636" y="3121442"/>
            <a:ext cx="606383" cy="1087297"/>
            <a:chOff x="10856636" y="3121442"/>
            <a:chExt cx="606383" cy="1087297"/>
          </a:xfrm>
        </p:grpSpPr>
        <p:sp>
          <p:nvSpPr>
            <p:cNvPr id="657" name="标题 1"/>
            <p:cNvSpPr txBox="true"/>
            <p:nvPr/>
          </p:nvSpPr>
          <p:spPr>
            <a:xfrm rot="-2700000" flipH="false" flipV="false">
              <a:off x="11115858" y="304018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58" name="标题 1"/>
            <p:cNvSpPr txBox="true"/>
            <p:nvPr/>
          </p:nvSpPr>
          <p:spPr>
            <a:xfrm rot="-2699514" flipH="false" flipV="false">
              <a:off x="10775413" y="386161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59" name=""/>
          <p:cNvGrpSpPr/>
          <p:nvPr/>
        </p:nvGrpSpPr>
        <p:grpSpPr>
          <a:xfrm>
            <a:off x="11112123" y="3121641"/>
            <a:ext cx="606369" cy="1087312"/>
            <a:chOff x="11112123" y="3121641"/>
            <a:chExt cx="606369" cy="1087312"/>
          </a:xfrm>
        </p:grpSpPr>
        <p:sp>
          <p:nvSpPr>
            <p:cNvPr id="660" name="标题 1"/>
            <p:cNvSpPr txBox="true"/>
            <p:nvPr/>
          </p:nvSpPr>
          <p:spPr>
            <a:xfrm rot="-2700000" flipH="false" flipV="false">
              <a:off x="11371331" y="304038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61" name="标题 1"/>
            <p:cNvSpPr txBox="true"/>
            <p:nvPr/>
          </p:nvSpPr>
          <p:spPr>
            <a:xfrm rot="-2699514" flipH="false" flipV="false">
              <a:off x="11030900" y="386182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10000"/>
                </a:lnSpc>
              </a:pPr>
              <a:endParaRPr lang="zh-CN"/>
            </a:p>
          </p:txBody>
        </p:sp>
      </p:grpSp>
      <p:grpSp>
        <p:nvGrpSpPr>
          <p:cNvPr id="662" name=""/>
          <p:cNvGrpSpPr/>
          <p:nvPr/>
        </p:nvGrpSpPr>
        <p:grpSpPr>
          <a:xfrm>
            <a:off x="9835904" y="3121925"/>
            <a:ext cx="606946" cy="1086399"/>
            <a:chOff x="9835904" y="3121925"/>
            <a:chExt cx="606946" cy="1086399"/>
          </a:xfrm>
        </p:grpSpPr>
        <p:sp>
          <p:nvSpPr>
            <p:cNvPr id="663" name="标题 1"/>
            <p:cNvSpPr txBox="true"/>
            <p:nvPr/>
          </p:nvSpPr>
          <p:spPr>
            <a:xfrm rot="-2699514" flipH="false" flipV="false">
              <a:off x="10095723" y="304070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64" name="标题 1"/>
            <p:cNvSpPr txBox="true"/>
            <p:nvPr/>
          </p:nvSpPr>
          <p:spPr>
            <a:xfrm rot="-2700000" flipH="false" flipV="false">
              <a:off x="9754647" y="38611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65" name=""/>
          <p:cNvGrpSpPr/>
          <p:nvPr/>
        </p:nvGrpSpPr>
        <p:grpSpPr>
          <a:xfrm>
            <a:off x="3644551" y="3127776"/>
            <a:ext cx="606713" cy="1086632"/>
            <a:chOff x="3644551" y="3127776"/>
            <a:chExt cx="606713" cy="1086632"/>
          </a:xfrm>
        </p:grpSpPr>
        <p:sp>
          <p:nvSpPr>
            <p:cNvPr id="666" name="标题 1"/>
            <p:cNvSpPr txBox="true"/>
            <p:nvPr/>
          </p:nvSpPr>
          <p:spPr>
            <a:xfrm rot="-2699514" flipH="false" flipV="false">
              <a:off x="3904137" y="304655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67" name="标题 1"/>
            <p:cNvSpPr txBox="true"/>
            <p:nvPr/>
          </p:nvSpPr>
          <p:spPr>
            <a:xfrm rot="-2700000" flipH="false" flipV="false">
              <a:off x="3563294" y="386724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68" name=""/>
          <p:cNvGrpSpPr/>
          <p:nvPr/>
        </p:nvGrpSpPr>
        <p:grpSpPr>
          <a:xfrm>
            <a:off x="6224819" y="3127868"/>
            <a:ext cx="606040" cy="1086339"/>
            <a:chOff x="6224819" y="3127868"/>
            <a:chExt cx="606040" cy="1086339"/>
          </a:xfrm>
        </p:grpSpPr>
        <p:sp>
          <p:nvSpPr>
            <p:cNvPr id="669" name="标题 1"/>
            <p:cNvSpPr txBox="true"/>
            <p:nvPr/>
          </p:nvSpPr>
          <p:spPr>
            <a:xfrm rot="-2700000" flipH="false" flipV="false">
              <a:off x="6483533" y="304661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70" name="标题 1"/>
            <p:cNvSpPr txBox="true"/>
            <p:nvPr/>
          </p:nvSpPr>
          <p:spPr>
            <a:xfrm rot="-2699514" flipH="false" flipV="false">
              <a:off x="6143693" y="386708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71" name=""/>
          <p:cNvGrpSpPr/>
          <p:nvPr/>
        </p:nvGrpSpPr>
        <p:grpSpPr>
          <a:xfrm>
            <a:off x="7759068" y="3128150"/>
            <a:ext cx="606132" cy="1086432"/>
            <a:chOff x="7759068" y="3128150"/>
            <a:chExt cx="606132" cy="1086432"/>
          </a:xfrm>
        </p:grpSpPr>
        <p:sp>
          <p:nvSpPr>
            <p:cNvPr id="672" name="标题 1"/>
            <p:cNvSpPr txBox="true"/>
            <p:nvPr/>
          </p:nvSpPr>
          <p:spPr>
            <a:xfrm rot="-2700000" flipH="false" flipV="false">
              <a:off x="8017782" y="304689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73" name="标题 1"/>
            <p:cNvSpPr txBox="true"/>
            <p:nvPr/>
          </p:nvSpPr>
          <p:spPr>
            <a:xfrm rot="-2699514" flipH="false" flipV="false">
              <a:off x="7678034" y="3867455"/>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674" name=""/>
          <p:cNvGrpSpPr/>
          <p:nvPr/>
        </p:nvGrpSpPr>
        <p:grpSpPr>
          <a:xfrm>
            <a:off x="8799442" y="3121762"/>
            <a:ext cx="606129" cy="1086428"/>
            <a:chOff x="8799442" y="3121762"/>
            <a:chExt cx="606129" cy="1086428"/>
          </a:xfrm>
        </p:grpSpPr>
        <p:sp>
          <p:nvSpPr>
            <p:cNvPr id="675" name="标题 1"/>
            <p:cNvSpPr txBox="true"/>
            <p:nvPr/>
          </p:nvSpPr>
          <p:spPr>
            <a:xfrm rot="-2700000" flipH="false" flipV="false">
              <a:off x="9058156"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676" name="标题 1"/>
            <p:cNvSpPr txBox="true"/>
            <p:nvPr/>
          </p:nvSpPr>
          <p:spPr>
            <a:xfrm rot="-2699514" flipH="false" flipV="false">
              <a:off x="8718405" y="38610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sp>
        <p:nvSpPr>
          <p:cNvPr id="677" name="标题 1"/>
          <p:cNvSpPr txBox="true"/>
          <p:nvPr/>
        </p:nvSpPr>
        <p:spPr>
          <a:xfrm rot="0" flipH="false" flipV="false">
            <a:off x="0" y="2758501"/>
            <a:ext cx="11916229" cy="609189"/>
          </a:xfrm>
          <a:custGeom>
            <a:avLst/>
            <a:gdLst>
              <a:gd name="connsiteX0" fmla="*/ 0 w 11916229"/>
              <a:gd name="connsiteY0" fmla="*/ 0 h 609189"/>
              <a:gd name="connsiteX1" fmla="*/ 11916230 w 11916229"/>
              <a:gd name="connsiteY1" fmla="*/ 0 h 609189"/>
              <a:gd name="connsiteX2" fmla="*/ 11916230 w 11916229"/>
              <a:gd name="connsiteY2" fmla="*/ 609189 h 609189"/>
              <a:gd name="connsiteX3" fmla="*/ 0 w 11916229"/>
              <a:gd name="connsiteY3" fmla="*/ 609189 h 609189"/>
            </a:gdLst>
            <a:rect l="l" t="t" r="r" b="b"/>
            <a:pathLst>
              <a:path w="11916229" h="609189">
                <a:moveTo>
                  <a:pt x="0" y="0"/>
                </a:moveTo>
                <a:lnTo>
                  <a:pt x="11916230" y="0"/>
                </a:lnTo>
                <a:lnTo>
                  <a:pt x="11916230" y="609189"/>
                </a:lnTo>
                <a:lnTo>
                  <a:pt x="0" y="609189"/>
                </a:lnTo>
                <a:close/>
              </a:path>
            </a:pathLst>
          </a:custGeom>
          <a:solidFill>
            <a:schemeClr val="bg1"/>
          </a:solidFill>
          <a:ln cap="flat">
            <a:noFill/>
            <a:prstDash val="solid"/>
            <a:miter/>
          </a:ln>
          <a:effectLst/>
        </p:spPr>
        <p:txBody>
          <a:bodyPr vert="horz" wrap="square" lIns="91440" tIns="45720" rIns="91440" bIns="45720" rtlCol="false" anchor="ctr"/>
          <a:lstStyle/>
          <a:p>
            <a:pPr algn="l">
              <a:lnSpc>
                <a:spcPct val="110000"/>
              </a:lnSpc>
            </a:pPr>
            <a:endParaRPr lang="zh-CN"/>
          </a:p>
        </p:txBody>
      </p:sp>
      <p:sp>
        <p:nvSpPr>
          <p:cNvPr id="678" name="标题 1"/>
          <p:cNvSpPr txBox="true"/>
          <p:nvPr/>
        </p:nvSpPr>
        <p:spPr>
          <a:xfrm rot="0" flipH="false" flipV="false">
            <a:off x="0" y="3974668"/>
            <a:ext cx="11916229" cy="609189"/>
          </a:xfrm>
          <a:custGeom>
            <a:avLst/>
            <a:gdLst>
              <a:gd name="connsiteX0" fmla="*/ 0 w 11916229"/>
              <a:gd name="connsiteY0" fmla="*/ 0 h 609189"/>
              <a:gd name="connsiteX1" fmla="*/ 11916230 w 11916229"/>
              <a:gd name="connsiteY1" fmla="*/ 0 h 609189"/>
              <a:gd name="connsiteX2" fmla="*/ 11916230 w 11916229"/>
              <a:gd name="connsiteY2" fmla="*/ 609189 h 609189"/>
              <a:gd name="connsiteX3" fmla="*/ 0 w 11916229"/>
              <a:gd name="connsiteY3" fmla="*/ 609189 h 609189"/>
            </a:gdLst>
            <a:rect l="l" t="t" r="r" b="b"/>
            <a:pathLst>
              <a:path w="11916229" h="609189">
                <a:moveTo>
                  <a:pt x="0" y="0"/>
                </a:moveTo>
                <a:lnTo>
                  <a:pt x="11916230" y="0"/>
                </a:lnTo>
                <a:lnTo>
                  <a:pt x="11916230" y="609189"/>
                </a:lnTo>
                <a:lnTo>
                  <a:pt x="0" y="609189"/>
                </a:lnTo>
                <a:close/>
              </a:path>
            </a:pathLst>
          </a:custGeom>
          <a:solidFill>
            <a:schemeClr val="bg1"/>
          </a:solidFill>
          <a:ln cap="flat">
            <a:noFill/>
            <a:prstDash val="solid"/>
            <a:miter/>
          </a:ln>
          <a:effectLst/>
        </p:spPr>
        <p:txBody>
          <a:bodyPr vert="horz" wrap="square" lIns="91440" tIns="45720" rIns="91440" bIns="45720" rtlCol="false" anchor="ctr"/>
          <a:lstStyle/>
          <a:p>
            <a:pPr algn="l">
              <a:lnSpc>
                <a:spcPct val="110000"/>
              </a:lnSpc>
            </a:pPr>
            <a:endParaRPr lang="zh-CN"/>
          </a:p>
        </p:txBody>
      </p:sp>
      <p:sp>
        <p:nvSpPr>
          <p:cNvPr id="679" name="标题 1"/>
          <p:cNvSpPr txBox="true"/>
          <p:nvPr/>
        </p:nvSpPr>
        <p:spPr>
          <a:xfrm rot="0" flipH="false" flipV="false">
            <a:off x="5244154" y="4011825"/>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交通拥堵预测模块</a:t>
            </a:r>
            <a:endParaRPr lang="zh-CN"/>
          </a:p>
        </p:txBody>
      </p:sp>
      <p:sp>
        <p:nvSpPr>
          <p:cNvPr id="680" name="标题 1"/>
          <p:cNvSpPr txBox="true"/>
          <p:nvPr/>
        </p:nvSpPr>
        <p:spPr>
          <a:xfrm rot="0" flipH="false" flipV="false">
            <a:off x="5244154" y="4529211"/>
            <a:ext cx="1980000" cy="2142406"/>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数据上传与管理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：支持多种常见数据格式的上传，可批量删除冗余文件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预测分析功能</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：用户可对上传的文件数据进行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交通拥堵预测分析，查看详细的预测信息，并保存或下载预测结果文件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结果查看与应用</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：交通管理人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员可实时查看交通拥堵预测数据，及时了解当前交</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通状况</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681" name="标题 1"/>
          <p:cNvSpPr txBox="true"/>
          <p:nvPr/>
        </p:nvSpPr>
        <p:spPr>
          <a:xfrm rot="0" flipH="false" flipV="false">
            <a:off x="1626520" y="4020570"/>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系统管理模块</a:t>
            </a:r>
            <a:endParaRPr lang="zh-CN"/>
          </a:p>
        </p:txBody>
      </p:sp>
      <p:sp>
        <p:nvSpPr>
          <p:cNvPr id="682" name="标题 1"/>
          <p:cNvSpPr txBox="true"/>
          <p:nvPr/>
        </p:nvSpPr>
        <p:spPr>
          <a:xfrm rot="0" flipH="false" flipV="false">
            <a:off x="1626520" y="4583857"/>
            <a:ext cx="1980000" cy="1989567"/>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：管理员可添加、删除、编辑用户信息，快速搜索用户，批量删除用户，导出用户数据</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角色管理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：可创建新角色、定义权限和属性，删除不</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再需要的角色，编辑现有角色的权限和属性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菜单管理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：可创建新菜单项、定义属性，删除不再需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要的菜单项，编辑现有菜单项的属性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683" name="标题 1"/>
          <p:cNvSpPr txBox="true"/>
          <p:nvPr/>
        </p:nvSpPr>
        <p:spPr>
          <a:xfrm rot="0" flipH="false" flipV="false">
            <a:off x="9179607" y="4011825"/>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用户中心模块</a:t>
            </a:r>
            <a:endParaRPr lang="zh-CN"/>
          </a:p>
        </p:txBody>
      </p:sp>
      <p:sp>
        <p:nvSpPr>
          <p:cNvPr id="684" name="标题 1"/>
          <p:cNvSpPr txBox="true"/>
          <p:nvPr/>
        </p:nvSpPr>
        <p:spPr>
          <a:xfrm rot="0" flipH="false" flipV="false">
            <a:off x="9152457" y="4529211"/>
            <a:ext cx="1980000" cy="1914818"/>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个</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人信</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息管理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：所有用户角色均可查看和修改自己的个人信息，确保其准确性和最新性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交通管制信息查看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：用户可查看交通管制信息，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了解当前的交通状况和限制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拥堵信息提交</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：普通用户可提交实时的拥堵信</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，为交通管理部门提供第一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手的数据支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685" name="标题 1"/>
          <p:cNvSpPr txBox="true"/>
          <p:nvPr/>
        </p:nvSpPr>
        <p:spPr>
          <a:xfrm rot="0" flipH="false" flipV="false">
            <a:off x="5237720" y="1245791"/>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模型训练模块</a:t>
            </a:r>
            <a:endParaRPr lang="zh-CN"/>
          </a:p>
        </p:txBody>
      </p:sp>
      <p:sp>
        <p:nvSpPr>
          <p:cNvPr id="686" name="标题 1"/>
          <p:cNvSpPr txBox="true"/>
          <p:nvPr/>
        </p:nvSpPr>
        <p:spPr>
          <a:xfrm rot="0" flipH="false" flipV="false">
            <a:off x="5234421" y="1763576"/>
            <a:ext cx="1980000" cy="1802946"/>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模型训练流程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：管理员可上传多种格式的训练集文件，在线选择算法进行训练，完成后可查看模型性能指标并下载模型文件和评估报告</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多样化算法选择</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：支持多种算法，如神经网络、决策树、随机森林等</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便捷管理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：支持批量删除训练文件和记录，保持系统整洁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687" name="标题 1"/>
          <p:cNvSpPr txBox="true"/>
          <p:nvPr/>
        </p:nvSpPr>
        <p:spPr>
          <a:xfrm rot="0" flipH="false" flipV="false">
            <a:off x="1622897" y="1245791"/>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用户认证模块</a:t>
            </a:r>
            <a:endParaRPr lang="zh-CN"/>
          </a:p>
        </p:txBody>
      </p:sp>
      <p:sp>
        <p:nvSpPr>
          <p:cNvPr id="688" name="标题 1"/>
          <p:cNvSpPr txBox="true"/>
          <p:nvPr/>
        </p:nvSpPr>
        <p:spPr>
          <a:xfrm rot="0" flipH="false" flipV="false">
            <a:off x="1581224" y="1763177"/>
            <a:ext cx="1980000" cy="1788389"/>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统</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登录注</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：为各类用户提供便</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捷的</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录和注册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面</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安全性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保</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障</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：登录时进</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完整性校验，验证通过后跳转至对应界面，验证失败则反馈错误提示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普通用户注册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：可填写注册信息创建新账号，系统校验不符合要求时提示错误信息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689" name="标题 1"/>
          <p:cNvSpPr txBox="true"/>
          <p:nvPr/>
        </p:nvSpPr>
        <p:spPr>
          <a:xfrm rot="0" flipH="false" flipV="false">
            <a:off x="8962451" y="1396880"/>
            <a:ext cx="1638698" cy="3469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交通调度模块</a:t>
            </a:r>
            <a:endParaRPr lang="zh-CN"/>
          </a:p>
        </p:txBody>
      </p:sp>
      <p:sp>
        <p:nvSpPr>
          <p:cNvPr id="690" name="标题 1"/>
          <p:cNvSpPr txBox="true"/>
          <p:nvPr/>
        </p:nvSpPr>
        <p:spPr>
          <a:xfrm rot="0" flipH="false" flipV="false">
            <a:off x="8022148"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1" name="标题 1"/>
          <p:cNvSpPr txBox="true"/>
          <p:nvPr/>
        </p:nvSpPr>
        <p:spPr>
          <a:xfrm rot="0" flipH="false" flipV="false">
            <a:off x="8288066" y="1616259"/>
            <a:ext cx="375030" cy="3750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2" name="标题 1"/>
          <p:cNvSpPr txBox="true"/>
          <p:nvPr/>
        </p:nvSpPr>
        <p:spPr>
          <a:xfrm rot="0" flipH="false" flipV="false">
            <a:off x="611669" y="4279263"/>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3" name="标题 1"/>
          <p:cNvSpPr txBox="true"/>
          <p:nvPr/>
        </p:nvSpPr>
        <p:spPr>
          <a:xfrm rot="0" flipH="false" flipV="false">
            <a:off x="877586" y="4442659"/>
            <a:ext cx="389658" cy="32833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4" name="标题 1"/>
          <p:cNvSpPr txBox="true"/>
          <p:nvPr/>
        </p:nvSpPr>
        <p:spPr>
          <a:xfrm rot="0" flipH="false" flipV="false">
            <a:off x="8182810" y="4279263"/>
            <a:ext cx="906843"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5" name="标题 1"/>
          <p:cNvSpPr txBox="true"/>
          <p:nvPr/>
        </p:nvSpPr>
        <p:spPr>
          <a:xfrm rot="0" flipH="false" flipV="false">
            <a:off x="8456147" y="4407120"/>
            <a:ext cx="360662" cy="37503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6" name="标题 1"/>
          <p:cNvSpPr txBox="true"/>
          <p:nvPr/>
        </p:nvSpPr>
        <p:spPr>
          <a:xfrm rot="0" flipH="false" flipV="false">
            <a:off x="4286497" y="4270518"/>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7" name="标题 1"/>
          <p:cNvSpPr txBox="true"/>
          <p:nvPr/>
        </p:nvSpPr>
        <p:spPr>
          <a:xfrm rot="0" flipH="false" flipV="false">
            <a:off x="4579137" y="4407120"/>
            <a:ext cx="375030" cy="35347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8" name="标题 1"/>
          <p:cNvSpPr txBox="true"/>
          <p:nvPr/>
        </p:nvSpPr>
        <p:spPr>
          <a:xfrm rot="0" flipH="false" flipV="false">
            <a:off x="4285523"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699" name="标题 1"/>
          <p:cNvSpPr txBox="true"/>
          <p:nvPr/>
        </p:nvSpPr>
        <p:spPr>
          <a:xfrm rot="0" flipH="false" flipV="false">
            <a:off x="4559718" y="1644360"/>
            <a:ext cx="375030" cy="34000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700" name="标题 1"/>
          <p:cNvSpPr txBox="true"/>
          <p:nvPr/>
        </p:nvSpPr>
        <p:spPr>
          <a:xfrm rot="0" flipH="false" flipV="false">
            <a:off x="611668"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701" name="标题 1"/>
          <p:cNvSpPr txBox="true"/>
          <p:nvPr/>
        </p:nvSpPr>
        <p:spPr>
          <a:xfrm rot="0" flipH="false" flipV="false">
            <a:off x="877586" y="1644360"/>
            <a:ext cx="375030" cy="34692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70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0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0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系统功能需求</a:t>
            </a:r>
            <a:endParaRPr lang="zh-CN"/>
          </a:p>
        </p:txBody>
      </p:sp>
      <p:sp>
        <p:nvSpPr>
          <p:cNvPr id="705" name=""/>
          <p:cNvSpPr txBox="true"/>
          <p:nvPr/>
        </p:nvSpPr>
        <p:spPr>
          <a:xfrm rot="0" flipH="false" flipV="false">
            <a:off x="8893941" y="1717101"/>
            <a:ext cx="2178050" cy="2082800"/>
          </a:xfrm>
          <a:prstGeom prst="rect">
            <a:avLst/>
          </a:prstGeom>
          <a:ln w="12700">
            <a:prstDash val="solid"/>
            <a:miter lim="800000"/>
          </a:ln>
        </p:spPr>
        <p:txBody>
          <a:bodyPr>
            <a:spAutoFit/>
          </a:bodyPr>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调度信息查看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：所有用户角色均可查看调度详情和交通管制信息，及时了解当前交通状况和调度策略</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交通管制信息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：提供详细的交通管制信息，帮助用户了解当前的交通限制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调度策略发送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：交管人员和管理员可发送调度策略，包括标题、内容、交通情况类型和接收人信息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Tree>
  </p:cSld>
</p:sld>
</file>

<file path=ppt/slides/slide2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06" name=""/>
        <p:cNvGrpSpPr/>
        <p:nvPr/>
      </p:nvGrpSpPr>
      <p:grpSpPr>
        <a:xfrm>
          <a:off x="0" y="0"/>
          <a:ext cx="0" cy="0"/>
          <a:chOff x="0" y="0"/>
          <a:chExt cx="0" cy="0"/>
        </a:xfrm>
      </p:grpSpPr>
      <p:sp>
        <p:nvSpPr>
          <p:cNvPr id="707"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08" name="标题 1"/>
          <p:cNvSpPr txBox="true"/>
          <p:nvPr/>
        </p:nvSpPr>
        <p:spPr>
          <a:xfrm rot="0" flipH="false" flipV="false">
            <a:off x="1164470" y="1560356"/>
            <a:ext cx="1537155" cy="1537155"/>
          </a:xfrm>
          <a:prstGeom prst="roundRect">
            <a:avLst/>
          </a:prstGeom>
          <a:noFill/>
          <a:ln w="254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709" name="标题 1"/>
          <p:cNvSpPr txBox="true"/>
          <p:nvPr/>
        </p:nvSpPr>
        <p:spPr>
          <a:xfrm rot="0" flipH="false" flipV="false">
            <a:off x="1464536" y="2620590"/>
            <a:ext cx="937023" cy="937023"/>
          </a:xfrm>
          <a:prstGeom prst="roundRect">
            <a:avLst>
              <a:gd name="adj" fmla="val 50000"/>
            </a:avLst>
          </a:prstGeom>
          <a:solidFill>
            <a:schemeClr val="accent1"/>
          </a:solidFill>
          <a:ln w="25400" cap="sq">
            <a:noFill/>
            <a:miter/>
          </a:ln>
        </p:spPr>
        <p:txBody>
          <a:bodyPr vert="horz" wrap="square" lIns="91440" tIns="45720" rIns="91440" bIns="45720" rtlCol="false" anchor="ctr"/>
          <a:lstStyle/>
          <a:p>
            <a:pPr algn="ctr">
              <a:lnSpc>
                <a:spcPct val="110000"/>
              </a:lnSpc>
            </a:pPr>
            <a:endParaRPr lang="zh-CN"/>
          </a:p>
        </p:txBody>
      </p:sp>
      <p:sp>
        <p:nvSpPr>
          <p:cNvPr id="710" name="标题 1"/>
          <p:cNvSpPr txBox="true"/>
          <p:nvPr/>
        </p:nvSpPr>
        <p:spPr>
          <a:xfrm rot="0" flipH="false" flipV="false">
            <a:off x="1226039"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lumMod val="75000"/>
                    <a:alpha val="100000"/>
                  </a:schemeClr>
                </a:solidFill>
                <a:latin typeface="Source Han Sans CN Bold"/>
                <a:ea typeface="Source Han Sans CN Bold"/>
                <a:cs typeface="Source Han Sans CN Bold"/>
              </a:rPr>
              <a:t>01</a:t>
            </a:r>
            <a:endParaRPr lang="zh-CN"/>
          </a:p>
        </p:txBody>
      </p:sp>
      <p:sp>
        <p:nvSpPr>
          <p:cNvPr id="711" name="标题 1"/>
          <p:cNvSpPr txBox="true"/>
          <p:nvPr/>
        </p:nvSpPr>
        <p:spPr>
          <a:xfrm rot="0" flipH="false" flipV="false">
            <a:off x="1734391" y="2901863"/>
            <a:ext cx="397313" cy="37447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712" name="标题 1"/>
          <p:cNvSpPr txBox="true"/>
          <p:nvPr/>
        </p:nvSpPr>
        <p:spPr>
          <a:xfrm rot="0" flipH="false" flipV="false">
            <a:off x="731849"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前端采用Vue.js框架，实现页面的快速响应和良好的用户体验。
后端采用Spring Boot框架，提供稳定高效的接口服务，支持高并发访问。</a:t>
            </a:r>
            <a:endParaRPr lang="zh-CN"/>
          </a:p>
        </p:txBody>
      </p:sp>
      <p:sp>
        <p:nvSpPr>
          <p:cNvPr id="713" name="标题 1"/>
          <p:cNvSpPr txBox="true"/>
          <p:nvPr/>
        </p:nvSpPr>
        <p:spPr>
          <a:xfrm rot="0" flipH="false" flipV="false">
            <a:off x="731849"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前后端分离架构</a:t>
            </a:r>
            <a:endParaRPr lang="zh-CN"/>
          </a:p>
        </p:txBody>
      </p:sp>
      <p:sp>
        <p:nvSpPr>
          <p:cNvPr id="714" name="标题 1"/>
          <p:cNvSpPr txBox="true"/>
          <p:nvPr/>
        </p:nvSpPr>
        <p:spPr>
          <a:xfrm rot="0" flipH="false" flipV="false">
            <a:off x="3933705" y="1560356"/>
            <a:ext cx="1537155" cy="1537155"/>
          </a:xfrm>
          <a:prstGeom prst="roundRect">
            <a:avLst/>
          </a:prstGeom>
          <a:noFill/>
          <a:ln w="25400"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715" name="标题 1"/>
          <p:cNvSpPr txBox="true"/>
          <p:nvPr/>
        </p:nvSpPr>
        <p:spPr>
          <a:xfrm rot="0" flipH="false" flipV="false">
            <a:off x="4233771" y="2620590"/>
            <a:ext cx="937023" cy="937023"/>
          </a:xfrm>
          <a:prstGeom prst="roundRect">
            <a:avLst>
              <a:gd name="adj" fmla="val 50000"/>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16" name="标题 1"/>
          <p:cNvSpPr txBox="true"/>
          <p:nvPr/>
        </p:nvSpPr>
        <p:spPr>
          <a:xfrm rot="0" flipH="false" flipV="false">
            <a:off x="3995274"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alpha val="100000"/>
                  </a:schemeClr>
                </a:solidFill>
                <a:latin typeface="Source Han Sans CN Bold"/>
                <a:ea typeface="Source Han Sans CN Bold"/>
                <a:cs typeface="Source Han Sans CN Bold"/>
              </a:rPr>
              <a:t>02</a:t>
            </a:r>
            <a:endParaRPr lang="zh-CN"/>
          </a:p>
        </p:txBody>
      </p:sp>
      <p:sp>
        <p:nvSpPr>
          <p:cNvPr id="717" name="标题 1"/>
          <p:cNvSpPr txBox="true"/>
          <p:nvPr/>
        </p:nvSpPr>
        <p:spPr>
          <a:xfrm rot="0" flipH="false" flipV="false">
            <a:off x="4510164" y="2905366"/>
            <a:ext cx="384237" cy="384291"/>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718" name="标题 1"/>
          <p:cNvSpPr txBox="true"/>
          <p:nvPr/>
        </p:nvSpPr>
        <p:spPr>
          <a:xfrm rot="0" flipH="false" flipV="false">
            <a:off x="3501084"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使用Python语言开发模型服务，支持多种机器学习算法，方便模型训练和部署。
提供模型服务接口，供前端调用，实现模型的在线预测功能。</a:t>
            </a:r>
            <a:endParaRPr lang="zh-CN"/>
          </a:p>
        </p:txBody>
      </p:sp>
      <p:sp>
        <p:nvSpPr>
          <p:cNvPr id="719" name="标题 1"/>
          <p:cNvSpPr txBox="true"/>
          <p:nvPr/>
        </p:nvSpPr>
        <p:spPr>
          <a:xfrm rot="0" flipH="false" flipV="false">
            <a:off x="3501084"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Source Han Sans CN Bold"/>
                <a:ea typeface="Source Han Sans CN Bold"/>
                <a:cs typeface="Source Han Sans CN Bold"/>
              </a:rPr>
              <a:t>模型服务模块</a:t>
            </a:r>
            <a:endParaRPr lang="zh-CN"/>
          </a:p>
        </p:txBody>
      </p:sp>
      <p:sp>
        <p:nvSpPr>
          <p:cNvPr id="720" name="标题 1"/>
          <p:cNvSpPr txBox="true"/>
          <p:nvPr/>
        </p:nvSpPr>
        <p:spPr>
          <a:xfrm rot="0" flipH="false" flipV="false">
            <a:off x="6702940" y="1560356"/>
            <a:ext cx="1537155" cy="1537155"/>
          </a:xfrm>
          <a:prstGeom prst="roundRect">
            <a:avLst/>
          </a:prstGeom>
          <a:noFill/>
          <a:ln w="254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721" name="标题 1"/>
          <p:cNvSpPr txBox="true"/>
          <p:nvPr/>
        </p:nvSpPr>
        <p:spPr>
          <a:xfrm rot="0" flipH="false" flipV="false">
            <a:off x="7003006" y="2620590"/>
            <a:ext cx="937023" cy="937023"/>
          </a:xfrm>
          <a:prstGeom prst="roundRect">
            <a:avLst>
              <a:gd name="adj" fmla="val 50000"/>
            </a:avLst>
          </a:prstGeom>
          <a:solidFill>
            <a:schemeClr val="accent1"/>
          </a:solidFill>
          <a:ln w="25400" cap="sq">
            <a:noFill/>
            <a:miter/>
          </a:ln>
        </p:spPr>
        <p:txBody>
          <a:bodyPr vert="horz" wrap="square" lIns="91440" tIns="45720" rIns="91440" bIns="45720" rtlCol="false" anchor="ctr"/>
          <a:lstStyle/>
          <a:p>
            <a:pPr algn="ctr">
              <a:lnSpc>
                <a:spcPct val="110000"/>
              </a:lnSpc>
            </a:pPr>
            <a:endParaRPr lang="zh-CN"/>
          </a:p>
        </p:txBody>
      </p:sp>
      <p:sp>
        <p:nvSpPr>
          <p:cNvPr id="722" name="标题 1"/>
          <p:cNvSpPr txBox="true"/>
          <p:nvPr/>
        </p:nvSpPr>
        <p:spPr>
          <a:xfrm rot="0" flipH="false" flipV="false">
            <a:off x="6764509"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lumMod val="75000"/>
                    <a:alpha val="100000"/>
                  </a:schemeClr>
                </a:solidFill>
                <a:latin typeface="Source Han Sans CN Bold"/>
                <a:ea typeface="Source Han Sans CN Bold"/>
                <a:cs typeface="Source Han Sans CN Bold"/>
              </a:rPr>
              <a:t>03</a:t>
            </a:r>
            <a:endParaRPr lang="zh-CN"/>
          </a:p>
        </p:txBody>
      </p:sp>
      <p:sp>
        <p:nvSpPr>
          <p:cNvPr id="723" name="标题 1"/>
          <p:cNvSpPr txBox="true"/>
          <p:nvPr/>
        </p:nvSpPr>
        <p:spPr>
          <a:xfrm rot="0" flipH="false" flipV="false">
            <a:off x="7270845" y="2907169"/>
            <a:ext cx="401345" cy="36386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724" name="标题 1"/>
          <p:cNvSpPr txBox="true"/>
          <p:nvPr/>
        </p:nvSpPr>
        <p:spPr>
          <a:xfrm rot="0" flipH="false" flipV="false">
            <a:off x="6270319"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采用JWT（JSON Web Token）技术实现用户认证和授权，确保用户信息安全。
实现RBAC（基于角色的访问控制）策略，严格控制用户权限，防止非法访问。</a:t>
            </a:r>
            <a:endParaRPr lang="zh-CN"/>
          </a:p>
        </p:txBody>
      </p:sp>
      <p:sp>
        <p:nvSpPr>
          <p:cNvPr id="725" name="标题 1"/>
          <p:cNvSpPr txBox="true"/>
          <p:nvPr/>
        </p:nvSpPr>
        <p:spPr>
          <a:xfrm rot="0" flipH="false" flipV="false">
            <a:off x="6270319"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异常处理与安全策略</a:t>
            </a:r>
            <a:endParaRPr lang="zh-CN"/>
          </a:p>
        </p:txBody>
      </p:sp>
      <p:sp>
        <p:nvSpPr>
          <p:cNvPr id="726" name="标题 1"/>
          <p:cNvSpPr txBox="true"/>
          <p:nvPr/>
        </p:nvSpPr>
        <p:spPr>
          <a:xfrm rot="0" flipH="false" flipV="false">
            <a:off x="9472175" y="1560356"/>
            <a:ext cx="1537155" cy="1537155"/>
          </a:xfrm>
          <a:prstGeom prst="roundRect">
            <a:avLst/>
          </a:prstGeom>
          <a:noFill/>
          <a:ln w="25400"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727" name="标题 1"/>
          <p:cNvSpPr txBox="true"/>
          <p:nvPr/>
        </p:nvSpPr>
        <p:spPr>
          <a:xfrm rot="0" flipH="false" flipV="false">
            <a:off x="9772241" y="2620590"/>
            <a:ext cx="937023" cy="937023"/>
          </a:xfrm>
          <a:prstGeom prst="roundRect">
            <a:avLst>
              <a:gd name="adj" fmla="val 50000"/>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28" name="标题 1"/>
          <p:cNvSpPr txBox="true"/>
          <p:nvPr/>
        </p:nvSpPr>
        <p:spPr>
          <a:xfrm rot="0" flipH="false" flipV="false">
            <a:off x="9533744"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alpha val="100000"/>
                  </a:schemeClr>
                </a:solidFill>
                <a:latin typeface="Source Han Sans CN Bold"/>
                <a:ea typeface="Source Han Sans CN Bold"/>
                <a:cs typeface="Source Han Sans CN Bold"/>
              </a:rPr>
              <a:t>04</a:t>
            </a:r>
            <a:endParaRPr lang="zh-CN"/>
          </a:p>
        </p:txBody>
      </p:sp>
      <p:sp>
        <p:nvSpPr>
          <p:cNvPr id="729" name="标题 1"/>
          <p:cNvSpPr txBox="true"/>
          <p:nvPr/>
        </p:nvSpPr>
        <p:spPr>
          <a:xfrm rot="0" flipH="false" flipV="false">
            <a:off x="10085721" y="2927893"/>
            <a:ext cx="310064" cy="32241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730" name="标题 1"/>
          <p:cNvSpPr txBox="true"/>
          <p:nvPr/>
        </p:nvSpPr>
        <p:spPr>
          <a:xfrm rot="0" flipH="false" flipV="false">
            <a:off x="9039554" y="4215434"/>
            <a:ext cx="2402398" cy="2042491"/>
          </a:xfrm>
          <a:prstGeom prst="rect">
            <a:avLst/>
          </a:prstGeom>
          <a:noFill/>
          <a:ln>
            <a:noFill/>
          </a:ln>
        </p:spPr>
        <p:txBody>
          <a:bodyPr vert="horz" wrap="square" lIns="0" tIns="0" rIns="0" bIns="0" rtlCol="false" anchor="t"/>
          <a:lstStyle/>
          <a:p>
            <a:pPr algn="ctr">
              <a:lnSpc>
                <a:spcPct val="150000"/>
              </a:lnSpc>
            </a:pPr>
            <a:r>
              <a:rPr lang="en-US" sz="1226">
                <a:ln w="12700">
                  <a:noFill/>
                </a:ln>
                <a:solidFill>
                  <a:schemeClr val="tx1">
                    <a:lumMod val="85000"/>
                    <a:lumOff val="15000"/>
                    <a:alpha val="100000"/>
                  </a:schemeClr>
                </a:solidFill>
                <a:latin typeface="Source Han Sans"/>
                <a:ea typeface="Source Han Sans"/>
                <a:cs typeface="Source Han Sans"/>
              </a:rPr>
              <a:t>使用Docker容器化技术部署系统，实现快速部署和弹性扩展。
采用Nginx作为反向代理服务器，提高系统的并发处理能力和负载均衡能力。
基于云服务实现系统的弹性扩展和高可用性，确保系统稳定运行。</a:t>
            </a:r>
            <a:endParaRPr lang="zh-CN"/>
          </a:p>
        </p:txBody>
      </p:sp>
      <p:sp>
        <p:nvSpPr>
          <p:cNvPr id="731" name="标题 1"/>
          <p:cNvSpPr txBox="true"/>
          <p:nvPr/>
        </p:nvSpPr>
        <p:spPr>
          <a:xfrm rot="0" flipH="false" flipV="false">
            <a:off x="9039554"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Source Han Sans CN Bold"/>
                <a:ea typeface="Source Han Sans CN Bold"/>
                <a:cs typeface="Source Han Sans CN Bold"/>
              </a:rPr>
              <a:t>部署与运维</a:t>
            </a:r>
            <a:endParaRPr lang="zh-CN"/>
          </a:p>
        </p:txBody>
      </p:sp>
      <p:sp>
        <p:nvSpPr>
          <p:cNvPr id="73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3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3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技术需求</a:t>
            </a:r>
            <a:endParaRPr lang="zh-CN"/>
          </a:p>
        </p:txBody>
      </p:sp>
    </p:spTree>
  </p:cSld>
</p:sld>
</file>

<file path=ppt/slides/slide3.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735" name=""/>
        <p:cNvGrpSpPr/>
        <p:nvPr/>
      </p:nvGrpSpPr>
      <p:grpSpPr>
        <a:xfrm>
          <a:off x="0" y="0"/>
          <a:ext cx="0" cy="0"/>
          <a:chOff x="0" y="0"/>
          <a:chExt cx="0" cy="0"/>
        </a:xfrm>
      </p:grpSpPr>
      <p:sp>
        <p:nvSpPr>
          <p:cNvPr id="736" name="椭圆 16"/>
          <p:cNvSpPr/>
          <p:nvPr/>
        </p:nvSpPr>
        <p:spPr>
          <a:xfrm>
            <a:off x="3244215" y="878205"/>
            <a:ext cx="5703570" cy="5703570"/>
          </a:xfrm>
          <a:prstGeom prst="ellipse">
            <a:avLst/>
          </a:prstGeom>
          <a:gradFill>
            <a:gsLst>
              <a:gs pos="0">
                <a:schemeClr val="accent1">
                  <a:lumMod val="40000"/>
                  <a:lumOff val="60000"/>
                  <a:alpha val="100000"/>
                </a:schemeClr>
              </a:gs>
              <a:gs pos="30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737" name="组合 17"/>
          <p:cNvGrpSpPr/>
          <p:nvPr/>
        </p:nvGrpSpPr>
        <p:grpSpPr>
          <a:xfrm rot="0">
            <a:off x="11537950" y="3085465"/>
            <a:ext cx="87630" cy="655955"/>
            <a:chOff x="17603" y="4507"/>
            <a:chExt cx="112" cy="838"/>
          </a:xfrm>
        </p:grpSpPr>
        <p:sp>
          <p:nvSpPr>
            <p:cNvPr id="738" name="椭圆 1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39" name="椭圆 19"/>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40" name="椭圆 20"/>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41" name="椭圆 22"/>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742" name="组合 23"/>
          <p:cNvGrpSpPr/>
          <p:nvPr/>
        </p:nvGrpSpPr>
        <p:grpSpPr>
          <a:xfrm rot="0">
            <a:off x="560705" y="3085465"/>
            <a:ext cx="87630" cy="655955"/>
            <a:chOff x="17603" y="4507"/>
            <a:chExt cx="112" cy="838"/>
          </a:xfrm>
        </p:grpSpPr>
        <p:sp>
          <p:nvSpPr>
            <p:cNvPr id="743" name="椭圆 28"/>
            <p:cNvSpPr/>
            <p:nvPr/>
          </p:nvSpPr>
          <p:spPr>
            <a:xfrm rot="5400000">
              <a:off x="17603" y="4507"/>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44" name="椭圆 30"/>
            <p:cNvSpPr/>
            <p:nvPr/>
          </p:nvSpPr>
          <p:spPr>
            <a:xfrm rot="5400000">
              <a:off x="17603" y="4991"/>
              <a:ext cx="113" cy="113"/>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45" name="椭圆 32"/>
            <p:cNvSpPr/>
            <p:nvPr/>
          </p:nvSpPr>
          <p:spPr>
            <a:xfrm rot="5400000">
              <a:off x="17603" y="5233"/>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746" name="椭圆 33"/>
            <p:cNvSpPr/>
            <p:nvPr/>
          </p:nvSpPr>
          <p:spPr>
            <a:xfrm rot="5400000">
              <a:off x="17603" y="4749"/>
              <a:ext cx="113" cy="113"/>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sp>
        <p:nvSpPr>
          <p:cNvPr id="747" name="文本框 5"/>
          <p:cNvSpPr txBox="true"/>
          <p:nvPr/>
        </p:nvSpPr>
        <p:spPr>
          <a:xfrm>
            <a:off x="2219960" y="2473960"/>
            <a:ext cx="7753350" cy="1098550"/>
          </a:xfrm>
          <a:prstGeom prst="rect">
            <a:avLst/>
          </a:prstGeom>
          <a:noFill/>
        </p:spPr>
        <p:txBody>
          <a:bodyPr wrap="square" rtlCol="false" anchor="t">
            <a:spAutoFit/>
          </a:bodyPr>
          <a:p>
            <a:pPr marL="0" lvl="0" algn="ctr" defTabSz="914400">
              <a:lnSpc>
                <a:spcPct val="100000"/>
              </a:lnSpc>
              <a:buFont typeface="思源黑体 CN Heavy"/>
              <a:defRPr sz="1800">
                <a:solidFill>
                  <a:schemeClr val="tx1">
                    <a:alpha val="100000"/>
                  </a:schemeClr>
                </a:solidFill>
                <a:latin typeface="Arial"/>
                <a:ea typeface="仓耳渔阳体 W02"/>
                <a:cs typeface="+mn-cs"/>
              </a:defRPr>
            </a:pPr>
            <a:r>
              <a:rPr lang="zh-CN" sz="6600" b="false" i="false" u="none" strike="noStrike">
                <a:ln w="12700">
                  <a:noFill/>
                </a:ln>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项目背景与</a:t>
            </a:r>
            <a:r>
              <a:rPr lang="zh-CN" sz="6600" b="false" i="false" u="none" strike="noStrike">
                <a:ln w="12700">
                  <a:noFill/>
                </a:ln>
                <a:solidFill>
                  <a:schemeClr val="accent1">
                    <a:lumMod val="50000"/>
                    <a:alpha val="100000"/>
                  </a:schemeClr>
                </a:solidFill>
                <a:effectLst>
                  <a:outerShdw blurRad="127000" dist="63500" dir="2700000" sx="100000" sy="100000" algn="tl" rotWithShape="false">
                    <a:srgbClr val="033E7C">
                      <a:alpha val="20000"/>
                    </a:srgbClr>
                  </a:outerShdw>
                </a:effectLst>
                <a:latin typeface="思源黑体 CN Heavy"/>
                <a:ea typeface="思源黑体 CN Heavy"/>
                <a:cs typeface="+mn-cs"/>
                <a:sym typeface="仓耳渔阳体 W02"/>
              </a:rPr>
              <a:t>介绍</a:t>
            </a:r>
            <a:endParaRPr/>
          </a:p>
        </p:txBody>
      </p:sp>
      <p:sp>
        <p:nvSpPr>
          <p:cNvPr id="748" name="文本框 37"/>
          <p:cNvSpPr txBox="true"/>
          <p:nvPr/>
        </p:nvSpPr>
        <p:spPr>
          <a:xfrm>
            <a:off x="2490470" y="3604260"/>
            <a:ext cx="7213600" cy="279400"/>
          </a:xfrm>
          <a:prstGeom prst="rect">
            <a:avLst/>
          </a:prstGeom>
          <a:noFill/>
        </p:spPr>
        <p:txBody>
          <a:bodyPr wrap="square" rtlCol="false" anchor="t">
            <a:spAutoFit/>
          </a:bodyPr>
          <a:p>
            <a:pPr algn="dist"/>
            <a:r>
              <a:rPr lang="zh-CN" sz="1200">
                <a:solidFill>
                  <a:schemeClr val="accent1">
                    <a:lumMod val="50000"/>
                    <a:alpha val="100000"/>
                  </a:schemeClr>
                </a:solidFill>
                <a:latin typeface="思源黑体 CN Bold"/>
                <a:ea typeface="思源黑体 CN Bold"/>
                <a:cs typeface="+mn-cs"/>
              </a:rPr>
              <a:t>Background of Thesis Topic Selection</a:t>
            </a:r>
            <a:endParaRPr lang="zh-CN" sz="1200">
              <a:solidFill>
                <a:srgbClr val="033E7C">
                  <a:alpha val="100000"/>
                </a:srgbClr>
              </a:solidFill>
              <a:latin typeface="思源黑体 CN Bold"/>
              <a:ea typeface="思源黑体 CN Bold"/>
              <a:cs typeface="+mn-cs"/>
            </a:endParaRPr>
          </a:p>
        </p:txBody>
      </p:sp>
      <p:sp>
        <p:nvSpPr>
          <p:cNvPr id="749" name="文本框 2"/>
          <p:cNvSpPr txBox="true"/>
          <p:nvPr/>
        </p:nvSpPr>
        <p:spPr>
          <a:xfrm>
            <a:off x="5135880" y="1233805"/>
            <a:ext cx="1924050" cy="1308100"/>
          </a:xfrm>
          <a:prstGeom prst="rect">
            <a:avLst/>
          </a:prstGeom>
          <a:noFill/>
        </p:spPr>
        <p:txBody>
          <a:bodyPr wrap="square" rtlCol="false" anchor="t">
            <a:spAutoFit/>
          </a:bodyPr>
          <a:p>
            <a:pPr lvl="0" algn="ctr">
              <a:buClrTx/>
              <a:buSzTx/>
              <a:buFontTx/>
            </a:pPr>
            <a:r>
              <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rPr>
              <a:t>01</a:t>
            </a:r>
            <a:endParaRPr lang="en-US" sz="8000">
              <a:ln>
                <a:gradFill>
                  <a:gsLst>
                    <a:gs pos="0">
                      <a:srgbClr val="033E7C">
                        <a:alpha val="100000"/>
                      </a:srgbClr>
                    </a:gs>
                    <a:gs pos="61000">
                      <a:srgbClr val="033E7C">
                        <a:alpha val="0"/>
                      </a:srgbClr>
                    </a:gs>
                  </a:gsLst>
                  <a:lin ang="5400000" scaled="true"/>
                </a:gradFill>
              </a:ln>
              <a:solidFill>
                <a:schemeClr val="bg1">
                  <a:alpha val="100000"/>
                </a:schemeClr>
              </a:solidFill>
              <a:effectLst/>
              <a:latin typeface="思源黑体 CN Heavy"/>
              <a:ea typeface="思源黑体 CN Heavy"/>
              <a:cs typeface="+mn-cs"/>
              <a:sym typeface="仓耳渔阳体 W02"/>
            </a:endParaRPr>
          </a:p>
        </p:txBody>
      </p:sp>
      <p:grpSp>
        <p:nvGrpSpPr>
          <p:cNvPr id="750" name="组合 3"/>
          <p:cNvGrpSpPr/>
          <p:nvPr/>
        </p:nvGrpSpPr>
        <p:grpSpPr>
          <a:xfrm>
            <a:off x="5168900" y="2015709"/>
            <a:ext cx="1854753" cy="311150"/>
            <a:chOff x="6066" y="6483"/>
            <a:chExt cx="3349" cy="713"/>
          </a:xfrm>
        </p:grpSpPr>
        <p:sp>
          <p:nvSpPr>
            <p:cNvPr id="751" name="圆角矩形 21"/>
            <p:cNvSpPr/>
            <p:nvPr/>
          </p:nvSpPr>
          <p:spPr>
            <a:xfrm>
              <a:off x="6066" y="6500"/>
              <a:ext cx="3350" cy="668"/>
            </a:xfrm>
            <a:prstGeom prst="roundRect">
              <a:avLst>
                <a:gd name="adj" fmla="val 50000"/>
              </a:avLst>
            </a:prstGeom>
            <a:solidFill>
              <a:schemeClr val="accent4">
                <a:lumMod val="60000"/>
                <a:lumOff val="40000"/>
                <a:alpha val="100000"/>
              </a:schemeClr>
            </a:solidFill>
            <a:ln w="12700">
              <a:solidFill>
                <a:schemeClr val="accent4">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752" name="文本框 31"/>
            <p:cNvSpPr txBox="true"/>
            <p:nvPr/>
          </p:nvSpPr>
          <p:spPr>
            <a:xfrm>
              <a:off x="6334" y="6483"/>
              <a:ext cx="2879" cy="713"/>
            </a:xfrm>
            <a:prstGeom prst="rect">
              <a:avLst/>
            </a:prstGeom>
            <a:noFill/>
          </p:spPr>
          <p:txBody>
            <a:bodyPr wrap="square" rtlCol="false">
              <a:spAutoFit/>
            </a:bodyPr>
            <a:p>
              <a:pPr algn="ctr"/>
              <a:r>
                <a:rPr lang="zh-CN" sz="1400">
                  <a:solidFill>
                    <a:schemeClr val="bg1">
                      <a:alpha val="100000"/>
                    </a:schemeClr>
                  </a:solidFill>
                  <a:latin typeface="思源黑体 CN Bold"/>
                  <a:ea typeface="思源黑体 CN Bold"/>
                  <a:cs typeface="+mn-cs"/>
                </a:rPr>
                <a:t>第一</a:t>
              </a:r>
              <a:r>
                <a:rPr lang="zh-CN" sz="1400">
                  <a:solidFill>
                    <a:schemeClr val="bg1">
                      <a:alpha val="100000"/>
                    </a:schemeClr>
                  </a:solidFill>
                  <a:latin typeface="思源黑体 CN Bold"/>
                  <a:ea typeface="思源黑体 CN Bold"/>
                  <a:cs typeface="+mn-cs"/>
                </a:rPr>
                <a:t>部分</a:t>
              </a:r>
              <a:endParaRPr lang="zh-CN" sz="1400">
                <a:solidFill>
                  <a:schemeClr val="bg1">
                    <a:alpha val="100000"/>
                  </a:schemeClr>
                </a:solidFill>
                <a:latin typeface="思源黑体 CN Bold"/>
                <a:ea typeface="思源黑体 CN Bold"/>
                <a:cs typeface="+mn-cs"/>
              </a:endParaRPr>
            </a:p>
          </p:txBody>
        </p:sp>
      </p:grpSp>
      <p:grpSp>
        <p:nvGrpSpPr>
          <p:cNvPr id="753" name="组合 60"/>
          <p:cNvGrpSpPr/>
          <p:nvPr/>
        </p:nvGrpSpPr>
        <p:grpSpPr>
          <a:xfrm rot="0">
            <a:off x="0" y="5510530"/>
            <a:ext cx="12192000" cy="1415415"/>
            <a:chOff x="0" y="8917"/>
            <a:chExt cx="19200" cy="1990"/>
          </a:xfrm>
          <a:solidFill>
            <a:srgbClr val="abcaed">
              <a:alpha val="100000"/>
            </a:srgbClr>
          </a:solidFill>
        </p:grpSpPr>
        <p:sp>
          <p:nvSpPr>
            <p:cNvPr id="754" name="任意多边形 6"/>
            <p:cNvSpPr/>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chemeClr val="accent1">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sp>
          <p:nvSpPr>
            <p:cNvPr id="755" name="任意多边形 7"/>
            <p:cNvSpPr/>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chemeClr val="accent1">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false" anchor="ctr">
              <a:noAutofit/>
            </a:bodyPr>
            <a:p>
              <a:pPr algn="ctr"/>
              <a:endParaRPr lang="zh-CN" altLang="en-US"/>
            </a:p>
          </p:txBody>
        </p:sp>
      </p:grpSp>
      <p:grpSp>
        <p:nvGrpSpPr>
          <p:cNvPr id="756" name="组合 11"/>
          <p:cNvGrpSpPr/>
          <p:nvPr/>
        </p:nvGrpSpPr>
        <p:grpSpPr>
          <a:xfrm rot="0">
            <a:off x="11373485" y="719455"/>
            <a:ext cx="234950" cy="121920"/>
            <a:chOff x="17935" y="1176"/>
            <a:chExt cx="412" cy="294"/>
          </a:xfrm>
        </p:grpSpPr>
        <p:cxnSp>
          <p:nvCxnSpPr>
            <p:cNvPr id="757" name="直接连接符 13"/>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758" name="直接连接符 14"/>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759" name="直接连接符 15"/>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60" name=""/>
        <p:cNvGrpSpPr/>
        <p:nvPr/>
      </p:nvGrpSpPr>
      <p:grpSpPr>
        <a:xfrm>
          <a:off x="0" y="0"/>
          <a:ext cx="0" cy="0"/>
          <a:chOff x="0" y="0"/>
          <a:chExt cx="0" cy="0"/>
        </a:xfrm>
      </p:grpSpPr>
      <p:sp>
        <p:nvSpPr>
          <p:cNvPr id="761"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62" name="标题 1"/>
          <p:cNvSpPr txBox="true"/>
          <p:nvPr/>
        </p:nvSpPr>
        <p:spPr>
          <a:xfrm rot="5400000" flipH="false" flipV="false">
            <a:off x="316455" y="1209634"/>
            <a:ext cx="1080000" cy="1800000"/>
          </a:xfrm>
          <a:prstGeom prst="round2SameRect">
            <a:avLst>
              <a:gd name="adj1" fmla="val 50000"/>
              <a:gd name="adj2" fmla="val 0"/>
            </a:avLst>
          </a:prstGeom>
          <a:solidFill>
            <a:schemeClr val="accent1"/>
          </a:solidFill>
          <a:ln cap="flat">
            <a:noFill/>
            <a:prstDash val="solid"/>
          </a:ln>
        </p:spPr>
        <p:txBody>
          <a:bodyPr vert="horz" wrap="none" lIns="45000" tIns="22500" rIns="45000" bIns="22500" rtlCol="false" anchor="ctr"/>
          <a:lstStyle/>
          <a:p>
            <a:pPr algn="l">
              <a:lnSpc>
                <a:spcPct val="110000"/>
              </a:lnSpc>
            </a:pPr>
            <a:endParaRPr lang="zh-CN"/>
          </a:p>
        </p:txBody>
      </p:sp>
      <p:sp>
        <p:nvSpPr>
          <p:cNvPr id="763" name="标题 1"/>
          <p:cNvSpPr txBox="true"/>
          <p:nvPr/>
        </p:nvSpPr>
        <p:spPr>
          <a:xfrm rot="5400000" flipH="false" flipV="false">
            <a:off x="677545" y="2363939"/>
            <a:ext cx="1080000" cy="2522179"/>
          </a:xfrm>
          <a:prstGeom prst="round2SameRect">
            <a:avLst>
              <a:gd name="adj1" fmla="val 50000"/>
              <a:gd name="adj2" fmla="val 0"/>
            </a:avLst>
          </a:prstGeom>
          <a:solidFill>
            <a:schemeClr val="accent2"/>
          </a:solidFill>
          <a:ln cap="flat">
            <a:noFill/>
            <a:prstDash val="solid"/>
          </a:ln>
        </p:spPr>
        <p:txBody>
          <a:bodyPr vert="horz" wrap="none" lIns="45000" tIns="22500" rIns="45000" bIns="22500" rtlCol="false" anchor="ctr"/>
          <a:lstStyle/>
          <a:p>
            <a:pPr algn="l">
              <a:lnSpc>
                <a:spcPct val="110000"/>
              </a:lnSpc>
            </a:pPr>
            <a:endParaRPr lang="zh-CN"/>
          </a:p>
        </p:txBody>
      </p:sp>
      <p:sp>
        <p:nvSpPr>
          <p:cNvPr id="764" name="标题 1"/>
          <p:cNvSpPr txBox="true"/>
          <p:nvPr/>
        </p:nvSpPr>
        <p:spPr>
          <a:xfrm rot="5400000" flipH="false" flipV="false">
            <a:off x="1030968" y="3522429"/>
            <a:ext cx="1080000" cy="3229025"/>
          </a:xfrm>
          <a:prstGeom prst="round2SameRect">
            <a:avLst>
              <a:gd name="adj1" fmla="val 50000"/>
              <a:gd name="adj2" fmla="val 0"/>
            </a:avLst>
          </a:prstGeom>
          <a:solidFill>
            <a:schemeClr val="accent3"/>
          </a:solidFill>
          <a:ln cap="flat">
            <a:noFill/>
            <a:prstDash val="solid"/>
          </a:ln>
        </p:spPr>
        <p:txBody>
          <a:bodyPr vert="horz" wrap="none" lIns="45000" tIns="22500" rIns="45000" bIns="22500" rtlCol="false" anchor="ctr"/>
          <a:lstStyle/>
          <a:p>
            <a:pPr algn="l">
              <a:lnSpc>
                <a:spcPct val="110000"/>
              </a:lnSpc>
            </a:pPr>
            <a:endParaRPr lang="zh-CN"/>
          </a:p>
        </p:txBody>
      </p:sp>
      <p:sp>
        <p:nvSpPr>
          <p:cNvPr id="765" name="标题 1"/>
          <p:cNvSpPr txBox="true"/>
          <p:nvPr/>
        </p:nvSpPr>
        <p:spPr>
          <a:xfrm rot="0" flipH="false" flipV="false">
            <a:off x="357051" y="1824941"/>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01.</a:t>
            </a:r>
            <a:endParaRPr lang="zh-CN"/>
          </a:p>
        </p:txBody>
      </p:sp>
      <p:sp>
        <p:nvSpPr>
          <p:cNvPr id="766" name="标题 1"/>
          <p:cNvSpPr txBox="true"/>
          <p:nvPr/>
        </p:nvSpPr>
        <p:spPr>
          <a:xfrm rot="0" flipH="false" flipV="false">
            <a:off x="1079230" y="3340337"/>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02.</a:t>
            </a:r>
            <a:endParaRPr lang="zh-CN"/>
          </a:p>
        </p:txBody>
      </p:sp>
      <p:sp>
        <p:nvSpPr>
          <p:cNvPr id="767" name="标题 1"/>
          <p:cNvSpPr txBox="true"/>
          <p:nvPr/>
        </p:nvSpPr>
        <p:spPr>
          <a:xfrm rot="0" flipH="false" flipV="false">
            <a:off x="1786076" y="4852249"/>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03.</a:t>
            </a:r>
            <a:endParaRPr lang="zh-CN"/>
          </a:p>
        </p:txBody>
      </p:sp>
      <p:sp>
        <p:nvSpPr>
          <p:cNvPr id="768" name="标题 1"/>
          <p:cNvSpPr txBox="true"/>
          <p:nvPr/>
        </p:nvSpPr>
        <p:spPr>
          <a:xfrm rot="0" flipH="false" flipV="false">
            <a:off x="1987232" y="2004095"/>
            <a:ext cx="7560000" cy="720000"/>
          </a:xfrm>
          <a:prstGeom prst="rect">
            <a:avLst/>
          </a:prstGeom>
          <a:noFill/>
          <a:ln>
            <a:noFill/>
          </a:ln>
        </p:spPr>
        <p:txBody>
          <a:bodyPr vert="horz" wrap="square" lIns="0" tIns="0" rIns="0" bIns="0" rtlCol="false" anchor="t"/>
          <a:lstStyle/>
          <a:p>
            <a:pPr algn="l">
              <a:lnSpc>
                <a:spcPct val="150000"/>
              </a:lnSpc>
            </a:pPr>
            <a:r>
              <a:rPr lang="en-US" sz="1013">
                <a:ln w="12700">
                  <a:noFill/>
                </a:ln>
                <a:solidFill>
                  <a:schemeClr val="tx1">
                    <a:lumMod val="85000"/>
                    <a:lumOff val="15000"/>
                    <a:alpha val="100000"/>
                  </a:schemeClr>
                </a:solidFill>
                <a:latin typeface="Source Han Sans"/>
                <a:ea typeface="Source Han Sans"/>
                <a:cs typeface="Source Han Sans"/>
              </a:rPr>
              <a:t>展示系统的整体架构，包括前端、后端、模型服务、数据库等模块的交互关系。
采用分层架构设计，将系统分为数据层、服务层、业务逻辑层和表现层，提高系统的可维护性和可扩展性。</a:t>
            </a:r>
            <a:endParaRPr lang="zh-CN"/>
          </a:p>
        </p:txBody>
      </p:sp>
      <p:sp>
        <p:nvSpPr>
          <p:cNvPr id="769" name="标题 1"/>
          <p:cNvSpPr txBox="true"/>
          <p:nvPr/>
        </p:nvSpPr>
        <p:spPr>
          <a:xfrm rot="0" flipH="false" flipV="false">
            <a:off x="1987232" y="1582177"/>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总体架构图</a:t>
            </a:r>
            <a:endParaRPr lang="zh-CN"/>
          </a:p>
        </p:txBody>
      </p:sp>
      <p:sp>
        <p:nvSpPr>
          <p:cNvPr id="770" name="标题 1"/>
          <p:cNvSpPr txBox="true"/>
          <p:nvPr/>
        </p:nvSpPr>
        <p:spPr>
          <a:xfrm rot="0" flipH="false" flipV="false">
            <a:off x="2709411" y="3506947"/>
            <a:ext cx="7560000" cy="720000"/>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采用MySQL关系型数据库存储用户信息、交通数据等结构化数据，确保数据的完整性和一致性。
使用Redis缓存数据库，提高数据读取速度，减轻数据库压力。</a:t>
            </a:r>
            <a:endParaRPr lang="zh-CN"/>
          </a:p>
        </p:txBody>
      </p:sp>
      <p:sp>
        <p:nvSpPr>
          <p:cNvPr id="771" name="标题 1"/>
          <p:cNvSpPr txBox="true"/>
          <p:nvPr/>
        </p:nvSpPr>
        <p:spPr>
          <a:xfrm rot="0" flipH="false" flipV="false">
            <a:off x="2709411" y="3085029"/>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数据库设计</a:t>
            </a:r>
            <a:endParaRPr lang="zh-CN"/>
          </a:p>
        </p:txBody>
      </p:sp>
      <p:sp>
        <p:nvSpPr>
          <p:cNvPr id="772" name="标题 1"/>
          <p:cNvSpPr txBox="true"/>
          <p:nvPr/>
        </p:nvSpPr>
        <p:spPr>
          <a:xfrm rot="0" flipH="false" flipV="false">
            <a:off x="3416257" y="5017075"/>
            <a:ext cx="7560000" cy="720000"/>
          </a:xfrm>
          <a:prstGeom prst="rect">
            <a:avLst/>
          </a:prstGeom>
          <a:noFill/>
          <a:ln>
            <a:noFill/>
          </a:ln>
        </p:spPr>
        <p:txBody>
          <a:bodyPr vert="horz" wrap="square" lIns="0" tIns="0" rIns="0" bIns="0" rtlCol="false" anchor="t"/>
          <a:lstStyle/>
          <a:p>
            <a:pPr algn="l">
              <a:lnSpc>
                <a:spcPct val="150000"/>
              </a:lnSpc>
            </a:pPr>
            <a:r>
              <a:rPr lang="en-US" sz="1013">
                <a:ln w="12700">
                  <a:noFill/>
                </a:ln>
                <a:solidFill>
                  <a:schemeClr val="tx1">
                    <a:lumMod val="85000"/>
                    <a:lumOff val="15000"/>
                    <a:alpha val="100000"/>
                  </a:schemeClr>
                </a:solidFill>
                <a:latin typeface="Source Han Sans"/>
                <a:ea typeface="Source Han Sans"/>
                <a:cs typeface="Source Han Sans"/>
              </a:rPr>
              <a:t>选择XGBoost、随机森林、神经网络等算法构建交通拥堵预测模型，根据数据特点和业务需求选择合适的算法。
设计模型训练流程，包括数据预处理、特征工程、模型训练、模型评估等环节，提高模型的准确率和泛化能力。</a:t>
            </a:r>
            <a:endParaRPr lang="zh-CN"/>
          </a:p>
        </p:txBody>
      </p:sp>
      <p:sp>
        <p:nvSpPr>
          <p:cNvPr id="773" name="标题 1"/>
          <p:cNvSpPr txBox="true"/>
          <p:nvPr/>
        </p:nvSpPr>
        <p:spPr>
          <a:xfrm rot="0" flipH="false" flipV="false">
            <a:off x="3416257" y="4596941"/>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算法模型设计</a:t>
            </a:r>
            <a:endParaRPr lang="zh-CN"/>
          </a:p>
        </p:txBody>
      </p:sp>
      <p:sp>
        <p:nvSpPr>
          <p:cNvPr id="774"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75"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76"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系统架构设计</a:t>
            </a:r>
            <a:endParaRPr lang="zh-CN"/>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77" name=""/>
        <p:cNvGrpSpPr/>
        <p:nvPr/>
      </p:nvGrpSpPr>
      <p:grpSpPr>
        <a:xfrm>
          <a:off x="0" y="0"/>
          <a:ext cx="0" cy="0"/>
          <a:chOff x="0" y="0"/>
          <a:chExt cx="0" cy="0"/>
        </a:xfrm>
      </p:grpSpPr>
      <p:grpSp>
        <p:nvGrpSpPr>
          <p:cNvPr id="778" name="组合 23"/>
          <p:cNvGrpSpPr/>
          <p:nvPr/>
        </p:nvGrpSpPr>
        <p:grpSpPr>
          <a:xfrm>
            <a:off x="4854195" y="1730938"/>
            <a:ext cx="2451117" cy="887984"/>
            <a:chOff x="4854195" y="1730938"/>
            <a:chExt cx="2451117" cy="887984"/>
          </a:xfrm>
        </p:grpSpPr>
        <p:sp>
          <p:nvSpPr>
            <p:cNvPr id="779" name="Freeform 18"/>
            <p:cNvSpPr/>
            <p:nvPr/>
          </p:nvSpPr>
          <p:spPr bwMode="auto">
            <a:xfrm rot="0" flipH="false" flipV="false">
              <a:off x="4854195" y="1730938"/>
              <a:ext cx="2451117" cy="887984"/>
            </a:xfrm>
            <a:custGeom>
              <a:avLst/>
              <a:gdLst>
                <a:gd name="T0" fmla="*/ 320 w 598"/>
                <a:gd name="T1" fmla="*/ 1 h 236"/>
                <a:gd name="T2" fmla="*/ 49 w 598"/>
                <a:gd name="T3" fmla="*/ 70 h 236"/>
                <a:gd name="T4" fmla="*/ 26 w 598"/>
                <a:gd name="T5" fmla="*/ 39 h 236"/>
                <a:gd name="T6" fmla="*/ 0 w 598"/>
                <a:gd name="T7" fmla="*/ 210 h 236"/>
                <a:gd name="T8" fmla="*/ 171 w 598"/>
                <a:gd name="T9" fmla="*/ 236 h 236"/>
                <a:gd name="T10" fmla="*/ 149 w 598"/>
                <a:gd name="T11" fmla="*/ 207 h 236"/>
                <a:gd name="T12" fmla="*/ 508 w 598"/>
                <a:gd name="T13" fmla="*/ 226 h 236"/>
                <a:gd name="T14" fmla="*/ 598 w 598"/>
                <a:gd name="T15" fmla="*/ 84 h 236"/>
                <a:gd name="T16" fmla="*/ 320 w 598"/>
                <a:gd name="T17" fmla="*/ 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320" y="1"/>
                  </a:moveTo>
                  <a:cubicBezTo>
                    <a:pt x="225" y="0"/>
                    <a:pt x="131" y="24"/>
                    <a:pt x="49" y="70"/>
                  </a:cubicBezTo>
                  <a:cubicBezTo>
                    <a:pt x="26" y="39"/>
                    <a:pt x="26" y="39"/>
                    <a:pt x="26" y="39"/>
                  </a:cubicBezTo>
                  <a:cubicBezTo>
                    <a:pt x="0" y="210"/>
                    <a:pt x="0" y="210"/>
                    <a:pt x="0" y="210"/>
                  </a:cubicBezTo>
                  <a:cubicBezTo>
                    <a:pt x="171" y="236"/>
                    <a:pt x="171" y="236"/>
                    <a:pt x="171" y="236"/>
                  </a:cubicBezTo>
                  <a:cubicBezTo>
                    <a:pt x="149" y="207"/>
                    <a:pt x="149" y="207"/>
                    <a:pt x="149" y="207"/>
                  </a:cubicBezTo>
                  <a:cubicBezTo>
                    <a:pt x="264" y="150"/>
                    <a:pt x="399" y="157"/>
                    <a:pt x="508" y="226"/>
                  </a:cubicBezTo>
                  <a:cubicBezTo>
                    <a:pt x="598" y="84"/>
                    <a:pt x="598" y="84"/>
                    <a:pt x="598" y="84"/>
                  </a:cubicBezTo>
                  <a:cubicBezTo>
                    <a:pt x="515" y="31"/>
                    <a:pt x="418" y="3"/>
                    <a:pt x="320" y="1"/>
                  </a:cubicBezTo>
                  <a:close/>
                </a:path>
              </a:pathLst>
            </a:custGeom>
            <a:solidFill>
              <a:schemeClr val="accent1"/>
            </a:solidFill>
            <a:ln>
              <a:noFill/>
            </a:ln>
          </p:spPr>
          <p:txBody>
            <a:bodyPr anchor="ctr"/>
            <a:lstStyle/>
            <a:p>
              <a:pPr algn="ctr"/>
              <a:endParaRPr sz="2000" spc="300">
                <a:latin typeface="汉仪君黑-45简"/>
                <a:ea typeface="汉仪君黑-45简"/>
                <a:cs typeface="+mn-cs"/>
              </a:endParaRPr>
            </a:p>
          </p:txBody>
        </p:sp>
        <p:sp>
          <p:nvSpPr>
            <p:cNvPr id="780" name="文本框 27稻壳儿花儿小姐"/>
            <p:cNvSpPr txBox="true"/>
            <p:nvPr/>
          </p:nvSpPr>
          <p:spPr>
            <a:xfrm rot="0" flipH="false" flipV="false">
              <a:off x="5557965" y="1908195"/>
              <a:ext cx="1142111" cy="445579"/>
            </a:xfrm>
            <a:prstGeom prst="rect">
              <a:avLst/>
            </a:prstGeom>
            <a:noFill/>
          </p:spPr>
          <p:txBody>
            <a:bodyPr wrap="none" anchor="ctr">
              <a:prstTxWarp prst="textArchUp">
                <a:avLst/>
              </a:prstTxWarp>
              <a:normAutofit fontScale="100000"/>
            </a:bodyPr>
            <a:lstStyle/>
            <a:p>
              <a:pPr algn="ctr"/>
              <a:r>
                <a:rPr lang="zh-CN" b="true" spc="300">
                  <a:solidFill>
                    <a:schemeClr val="bg1">
                      <a:alpha val="100000"/>
                    </a:schemeClr>
                  </a:solidFill>
                  <a:latin typeface="汉仪君黑-45简"/>
                  <a:ea typeface="汉仪君黑-45简"/>
                  <a:cs typeface="+mn-cs"/>
                </a:rPr>
                <a:t>数据驱动的持续优化</a:t>
              </a:r>
              <a:endParaRPr/>
            </a:p>
          </p:txBody>
        </p:sp>
      </p:grpSp>
      <p:grpSp>
        <p:nvGrpSpPr>
          <p:cNvPr id="781" name="组合 26"/>
          <p:cNvGrpSpPr/>
          <p:nvPr/>
        </p:nvGrpSpPr>
        <p:grpSpPr>
          <a:xfrm rot="0" flipH="false" flipV="false">
            <a:off x="4018714" y="2618911"/>
            <a:ext cx="888001" cy="2248207"/>
            <a:chOff x="4064682" y="2712934"/>
            <a:chExt cx="888001" cy="2248207"/>
          </a:xfrm>
        </p:grpSpPr>
        <p:sp>
          <p:nvSpPr>
            <p:cNvPr id="782" name="Freeform 20"/>
            <p:cNvSpPr/>
            <p:nvPr/>
          </p:nvSpPr>
          <p:spPr bwMode="auto">
            <a:xfrm>
              <a:off x="4064682" y="2712934"/>
              <a:ext cx="888001" cy="2248207"/>
            </a:xfrm>
            <a:custGeom>
              <a:avLst/>
              <a:gdLst>
                <a:gd name="T0" fmla="*/ 206 w 236"/>
                <a:gd name="T1" fmla="*/ 449 h 598"/>
                <a:gd name="T2" fmla="*/ 225 w 236"/>
                <a:gd name="T3" fmla="*/ 90 h 598"/>
                <a:gd name="T4" fmla="*/ 84 w 236"/>
                <a:gd name="T5" fmla="*/ 0 h 598"/>
                <a:gd name="T6" fmla="*/ 1 w 236"/>
                <a:gd name="T7" fmla="*/ 279 h 598"/>
                <a:gd name="T8" fmla="*/ 70 w 236"/>
                <a:gd name="T9" fmla="*/ 549 h 598"/>
                <a:gd name="T10" fmla="*/ 39 w 236"/>
                <a:gd name="T11" fmla="*/ 572 h 598"/>
                <a:gd name="T12" fmla="*/ 210 w 236"/>
                <a:gd name="T13" fmla="*/ 598 h 598"/>
                <a:gd name="T14" fmla="*/ 236 w 236"/>
                <a:gd name="T15" fmla="*/ 427 h 598"/>
                <a:gd name="T16" fmla="*/ 206 w 236"/>
                <a:gd name="T17" fmla="*/ 4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8">
                  <a:moveTo>
                    <a:pt x="206" y="449"/>
                  </a:moveTo>
                  <a:cubicBezTo>
                    <a:pt x="150" y="334"/>
                    <a:pt x="156" y="199"/>
                    <a:pt x="225" y="90"/>
                  </a:cubicBezTo>
                  <a:cubicBezTo>
                    <a:pt x="84" y="0"/>
                    <a:pt x="84" y="0"/>
                    <a:pt x="84" y="0"/>
                  </a:cubicBezTo>
                  <a:cubicBezTo>
                    <a:pt x="31" y="83"/>
                    <a:pt x="2" y="180"/>
                    <a:pt x="1" y="279"/>
                  </a:cubicBezTo>
                  <a:cubicBezTo>
                    <a:pt x="0" y="373"/>
                    <a:pt x="24" y="467"/>
                    <a:pt x="70" y="549"/>
                  </a:cubicBezTo>
                  <a:cubicBezTo>
                    <a:pt x="39" y="572"/>
                    <a:pt x="39" y="572"/>
                    <a:pt x="39" y="572"/>
                  </a:cubicBezTo>
                  <a:cubicBezTo>
                    <a:pt x="210" y="598"/>
                    <a:pt x="210" y="598"/>
                    <a:pt x="210" y="598"/>
                  </a:cubicBezTo>
                  <a:cubicBezTo>
                    <a:pt x="236" y="427"/>
                    <a:pt x="236" y="427"/>
                    <a:pt x="236" y="427"/>
                  </a:cubicBezTo>
                  <a:lnTo>
                    <a:pt x="206" y="449"/>
                  </a:lnTo>
                  <a:close/>
                </a:path>
              </a:pathLst>
            </a:custGeom>
            <a:solidFill>
              <a:schemeClr val="accent4"/>
            </a:solidFill>
            <a:ln>
              <a:noFill/>
            </a:ln>
          </p:spPr>
          <p:txBody>
            <a:bodyPr anchor="ctr"/>
            <a:lstStyle/>
            <a:p>
              <a:pPr algn="ctr"/>
              <a:endParaRPr sz="2000" spc="300">
                <a:latin typeface="汉仪君黑-45简"/>
                <a:ea typeface="汉仪君黑-45简"/>
                <a:cs typeface="+mn-cs"/>
              </a:endParaRPr>
            </a:p>
          </p:txBody>
        </p:sp>
        <p:sp>
          <p:nvSpPr>
            <p:cNvPr id="783" name="文本框 28稻壳儿花儿小姐"/>
            <p:cNvSpPr txBox="true"/>
            <p:nvPr/>
          </p:nvSpPr>
          <p:spPr>
            <a:xfrm rot="16200000" flipH="false" flipV="false">
              <a:off x="3937615" y="3614241"/>
              <a:ext cx="1142136" cy="445593"/>
            </a:xfrm>
            <a:prstGeom prst="rect">
              <a:avLst/>
            </a:prstGeom>
            <a:noFill/>
          </p:spPr>
          <p:txBody>
            <a:bodyPr wrap="none" anchor="ctr">
              <a:prstTxWarp prst="textArchUp">
                <a:avLst/>
              </a:prstTxWarp>
              <a:normAutofit fontScale="100000"/>
            </a:bodyPr>
            <a:lstStyle/>
            <a:p>
              <a:pPr algn="ctr"/>
              <a:r>
                <a:rPr lang="en-US" b="true" spc="300">
                  <a:solidFill>
                    <a:schemeClr val="bg1">
                      <a:alpha val="100000"/>
                    </a:schemeClr>
                  </a:solidFill>
                  <a:latin typeface="汉仪君黑-45简"/>
                  <a:ea typeface="汉仪君黑-45简"/>
                  <a:cs typeface="+mn-cs"/>
                </a:rPr>
                <a:t>Git</a:t>
              </a:r>
              <a:r>
                <a:rPr lang="zh-CN" b="true" spc="300">
                  <a:solidFill>
                    <a:schemeClr val="bg1">
                      <a:alpha val="100000"/>
                    </a:schemeClr>
                  </a:solidFill>
                  <a:latin typeface="汉仪君黑-45简"/>
                  <a:ea typeface="汉仪君黑-45简"/>
                  <a:cs typeface="+mn-cs"/>
                </a:rPr>
                <a:t>管理代码版本</a:t>
              </a:r>
              <a:endParaRPr/>
            </a:p>
          </p:txBody>
        </p:sp>
      </p:grpSp>
      <p:grpSp>
        <p:nvGrpSpPr>
          <p:cNvPr id="784" name="组合 29"/>
          <p:cNvGrpSpPr/>
          <p:nvPr/>
        </p:nvGrpSpPr>
        <p:grpSpPr>
          <a:xfrm>
            <a:off x="5004917" y="4917264"/>
            <a:ext cx="2248207" cy="888000"/>
            <a:chOff x="5004917" y="4917264"/>
            <a:chExt cx="2248207" cy="888000"/>
          </a:xfrm>
        </p:grpSpPr>
        <p:sp>
          <p:nvSpPr>
            <p:cNvPr id="785" name="Freeform 19"/>
            <p:cNvSpPr/>
            <p:nvPr/>
          </p:nvSpPr>
          <p:spPr bwMode="auto">
            <a:xfrm>
              <a:off x="5004917" y="4917264"/>
              <a:ext cx="2248207" cy="888000"/>
            </a:xfrm>
            <a:custGeom>
              <a:avLst/>
              <a:gdLst>
                <a:gd name="T0" fmla="*/ 572 w 598"/>
                <a:gd name="T1" fmla="*/ 197 h 236"/>
                <a:gd name="T2" fmla="*/ 598 w 598"/>
                <a:gd name="T3" fmla="*/ 26 h 236"/>
                <a:gd name="T4" fmla="*/ 427 w 598"/>
                <a:gd name="T5" fmla="*/ 0 h 236"/>
                <a:gd name="T6" fmla="*/ 448 w 598"/>
                <a:gd name="T7" fmla="*/ 30 h 236"/>
                <a:gd name="T8" fmla="*/ 90 w 598"/>
                <a:gd name="T9" fmla="*/ 11 h 236"/>
                <a:gd name="T10" fmla="*/ 0 w 598"/>
                <a:gd name="T11" fmla="*/ 152 h 236"/>
                <a:gd name="T12" fmla="*/ 278 w 598"/>
                <a:gd name="T13" fmla="*/ 235 h 236"/>
                <a:gd name="T14" fmla="*/ 549 w 598"/>
                <a:gd name="T15" fmla="*/ 166 h 236"/>
                <a:gd name="T16" fmla="*/ 572 w 598"/>
                <a:gd name="T17" fmla="*/ 19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572" y="197"/>
                  </a:moveTo>
                  <a:cubicBezTo>
                    <a:pt x="598" y="26"/>
                    <a:pt x="598" y="26"/>
                    <a:pt x="598" y="26"/>
                  </a:cubicBezTo>
                  <a:cubicBezTo>
                    <a:pt x="427" y="0"/>
                    <a:pt x="427" y="0"/>
                    <a:pt x="427" y="0"/>
                  </a:cubicBezTo>
                  <a:cubicBezTo>
                    <a:pt x="448" y="30"/>
                    <a:pt x="448" y="30"/>
                    <a:pt x="448" y="30"/>
                  </a:cubicBezTo>
                  <a:cubicBezTo>
                    <a:pt x="334" y="86"/>
                    <a:pt x="198" y="80"/>
                    <a:pt x="90" y="11"/>
                  </a:cubicBezTo>
                  <a:cubicBezTo>
                    <a:pt x="0" y="152"/>
                    <a:pt x="0" y="152"/>
                    <a:pt x="0" y="152"/>
                  </a:cubicBezTo>
                  <a:cubicBezTo>
                    <a:pt x="83" y="205"/>
                    <a:pt x="179" y="234"/>
                    <a:pt x="278" y="235"/>
                  </a:cubicBezTo>
                  <a:cubicBezTo>
                    <a:pt x="373" y="236"/>
                    <a:pt x="466" y="213"/>
                    <a:pt x="549" y="166"/>
                  </a:cubicBezTo>
                  <a:lnTo>
                    <a:pt x="572" y="197"/>
                  </a:lnTo>
                  <a:close/>
                </a:path>
              </a:pathLst>
            </a:custGeom>
            <a:solidFill>
              <a:schemeClr val="accent3"/>
            </a:solidFill>
            <a:ln>
              <a:noFill/>
            </a:ln>
          </p:spPr>
          <p:txBody>
            <a:bodyPr anchor="ctr"/>
            <a:lstStyle/>
            <a:p>
              <a:pPr algn="ctr"/>
              <a:endParaRPr sz="2000" spc="300">
                <a:latin typeface="汉仪君黑-45简"/>
                <a:ea typeface="汉仪君黑-45简"/>
                <a:cs typeface="+mn-cs"/>
              </a:endParaRPr>
            </a:p>
          </p:txBody>
        </p:sp>
        <p:sp>
          <p:nvSpPr>
            <p:cNvPr id="786" name="文本框 29稻壳儿花儿小姐"/>
            <p:cNvSpPr txBox="true"/>
            <p:nvPr/>
          </p:nvSpPr>
          <p:spPr>
            <a:xfrm rot="0" flipH="false" flipV="false">
              <a:off x="5622773" y="5138468"/>
              <a:ext cx="1142136" cy="445592"/>
            </a:xfrm>
            <a:prstGeom prst="rect">
              <a:avLst/>
            </a:prstGeom>
            <a:noFill/>
          </p:spPr>
          <p:txBody>
            <a:bodyPr wrap="none" anchor="ctr">
              <a:prstTxWarp prst="textArchDown">
                <a:avLst/>
              </a:prstTxWarp>
              <a:normAutofit fontScale="100000"/>
            </a:bodyPr>
            <a:lstStyle/>
            <a:p>
              <a:pPr algn="ctr"/>
              <a:r>
                <a:rPr lang="zh-CN" b="true" spc="300">
                  <a:solidFill>
                    <a:schemeClr val="bg1">
                      <a:alpha val="100000"/>
                    </a:schemeClr>
                  </a:solidFill>
                  <a:latin typeface="汉仪君黑-45简"/>
                  <a:ea typeface="汉仪君黑-45简"/>
                  <a:cs typeface="+mn-cs"/>
                </a:rPr>
                <a:t>腾讯文档在线协同</a:t>
              </a:r>
              <a:endParaRPr/>
            </a:p>
          </p:txBody>
        </p:sp>
      </p:grpSp>
      <p:grpSp>
        <p:nvGrpSpPr>
          <p:cNvPr id="787" name="组合 32"/>
          <p:cNvGrpSpPr/>
          <p:nvPr/>
        </p:nvGrpSpPr>
        <p:grpSpPr>
          <a:xfrm rot="0" flipH="false" flipV="false">
            <a:off x="7132894" y="2702143"/>
            <a:ext cx="888001" cy="2246118"/>
            <a:chOff x="7127586" y="2928048"/>
            <a:chExt cx="888001" cy="2246118"/>
          </a:xfrm>
        </p:grpSpPr>
        <p:sp>
          <p:nvSpPr>
            <p:cNvPr id="788" name="Freeform 17"/>
            <p:cNvSpPr/>
            <p:nvPr/>
          </p:nvSpPr>
          <p:spPr bwMode="auto">
            <a:xfrm rot="0">
              <a:off x="7127586" y="2928048"/>
              <a:ext cx="888001" cy="2246118"/>
            </a:xfrm>
            <a:custGeom>
              <a:avLst/>
              <a:gdLst>
                <a:gd name="T0" fmla="*/ 29 w 236"/>
                <a:gd name="T1" fmla="*/ 149 h 597"/>
                <a:gd name="T2" fmla="*/ 10 w 236"/>
                <a:gd name="T3" fmla="*/ 508 h 597"/>
                <a:gd name="T4" fmla="*/ 152 w 236"/>
                <a:gd name="T5" fmla="*/ 597 h 597"/>
                <a:gd name="T6" fmla="*/ 235 w 236"/>
                <a:gd name="T7" fmla="*/ 319 h 597"/>
                <a:gd name="T8" fmla="*/ 166 w 236"/>
                <a:gd name="T9" fmla="*/ 48 h 597"/>
                <a:gd name="T10" fmla="*/ 197 w 236"/>
                <a:gd name="T11" fmla="*/ 26 h 597"/>
                <a:gd name="T12" fmla="*/ 26 w 236"/>
                <a:gd name="T13" fmla="*/ 0 h 597"/>
                <a:gd name="T14" fmla="*/ 0 w 236"/>
                <a:gd name="T15" fmla="*/ 170 h 597"/>
                <a:gd name="T16" fmla="*/ 29 w 236"/>
                <a:gd name="T17" fmla="*/ 14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7">
                  <a:moveTo>
                    <a:pt x="29" y="149"/>
                  </a:moveTo>
                  <a:cubicBezTo>
                    <a:pt x="86" y="263"/>
                    <a:pt x="79" y="399"/>
                    <a:pt x="10" y="508"/>
                  </a:cubicBezTo>
                  <a:cubicBezTo>
                    <a:pt x="152" y="597"/>
                    <a:pt x="152" y="597"/>
                    <a:pt x="152" y="597"/>
                  </a:cubicBezTo>
                  <a:cubicBezTo>
                    <a:pt x="205" y="514"/>
                    <a:pt x="233" y="418"/>
                    <a:pt x="235" y="319"/>
                  </a:cubicBezTo>
                  <a:cubicBezTo>
                    <a:pt x="236" y="224"/>
                    <a:pt x="212" y="131"/>
                    <a:pt x="166" y="48"/>
                  </a:cubicBezTo>
                  <a:cubicBezTo>
                    <a:pt x="197" y="26"/>
                    <a:pt x="197" y="26"/>
                    <a:pt x="197" y="26"/>
                  </a:cubicBezTo>
                  <a:cubicBezTo>
                    <a:pt x="26" y="0"/>
                    <a:pt x="26" y="0"/>
                    <a:pt x="26" y="0"/>
                  </a:cubicBezTo>
                  <a:cubicBezTo>
                    <a:pt x="0" y="170"/>
                    <a:pt x="0" y="170"/>
                    <a:pt x="0" y="170"/>
                  </a:cubicBezTo>
                  <a:lnTo>
                    <a:pt x="29" y="149"/>
                  </a:lnTo>
                  <a:close/>
                </a:path>
              </a:pathLst>
            </a:custGeom>
            <a:solidFill>
              <a:schemeClr val="accent2"/>
            </a:solidFill>
            <a:ln>
              <a:noFill/>
            </a:ln>
          </p:spPr>
          <p:txBody>
            <a:bodyPr anchor="ctr"/>
            <a:lstStyle/>
            <a:p>
              <a:pPr algn="ctr"/>
              <a:endParaRPr sz="2000" spc="300">
                <a:latin typeface="汉仪君黑-45简"/>
                <a:ea typeface="汉仪君黑-45简"/>
                <a:cs typeface="+mn-cs"/>
              </a:endParaRPr>
            </a:p>
          </p:txBody>
        </p:sp>
        <p:sp>
          <p:nvSpPr>
            <p:cNvPr id="789" name="文本框 30稻壳儿花儿小姐"/>
            <p:cNvSpPr txBox="true"/>
            <p:nvPr/>
          </p:nvSpPr>
          <p:spPr>
            <a:xfrm rot="16200000" flipH="false" flipV="false">
              <a:off x="7009561" y="3787896"/>
              <a:ext cx="1142136" cy="445593"/>
            </a:xfrm>
            <a:prstGeom prst="rect">
              <a:avLst/>
            </a:prstGeom>
            <a:noFill/>
          </p:spPr>
          <p:txBody>
            <a:bodyPr wrap="none" anchor="ctr">
              <a:prstTxWarp prst="textArchDown">
                <a:avLst/>
              </a:prstTxWarp>
              <a:normAutofit fontScale="100000"/>
            </a:bodyPr>
            <a:lstStyle/>
            <a:p>
              <a:pPr algn="ctr"/>
              <a:r>
                <a:rPr lang="zh-CN" b="true" spc="300">
                  <a:solidFill>
                    <a:schemeClr val="bg1">
                      <a:alpha val="100000"/>
                    </a:schemeClr>
                  </a:solidFill>
                  <a:latin typeface="汉仪君黑-45简"/>
                  <a:ea typeface="汉仪君黑-45简"/>
                  <a:cs typeface="+mn-cs"/>
                </a:rPr>
                <a:t>飞书集成与协作</a:t>
              </a:r>
              <a:endParaRPr/>
            </a:p>
          </p:txBody>
        </p:sp>
      </p:grpSp>
      <p:sp>
        <p:nvSpPr>
          <p:cNvPr id="790" name="文本框1稻壳儿花儿小姐"/>
          <p:cNvSpPr txBox="true"/>
          <p:nvPr/>
        </p:nvSpPr>
        <p:spPr bwMode="auto">
          <a:xfrm>
            <a:off x="660473" y="1566374"/>
            <a:ext cx="2965450" cy="157480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使用</a:t>
            </a:r>
            <a:r>
              <a:rPr lang="en-US" sz="1300">
                <a:solidFill>
                  <a:schemeClr val="tx1">
                    <a:lumMod val="85000"/>
                    <a:lumOff val="15000"/>
                    <a:alpha val="100000"/>
                  </a:schemeClr>
                </a:solidFill>
                <a:latin typeface="汉仪君黑-45简"/>
                <a:ea typeface="汉仪君黑-45简"/>
                <a:cs typeface="汉仪君黑-45简"/>
                <a:sym typeface="Arial"/>
              </a:rPr>
              <a:t>Git</a:t>
            </a:r>
            <a:r>
              <a:rPr lang="zh-CN" sz="1300">
                <a:solidFill>
                  <a:schemeClr val="tx1">
                    <a:lumMod val="85000"/>
                    <a:lumOff val="15000"/>
                    <a:alpha val="100000"/>
                  </a:schemeClr>
                </a:solidFill>
                <a:latin typeface="汉仪君黑-45简"/>
                <a:ea typeface="汉仪君黑-45简"/>
                <a:cs typeface="汉仪君黑-45简"/>
                <a:sym typeface="Arial"/>
              </a:rPr>
              <a:t>进行代码版本管理，确保代码的完整性和可追溯性。团队成员可以实时查看代码变更历史，方便问题排查和版本回溯</a:t>
            </a:r>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p:txBody>
      </p:sp>
      <p:sp>
        <p:nvSpPr>
          <p:cNvPr id="791" name="文本框1稻壳儿花儿小姐"/>
          <p:cNvSpPr txBox="true"/>
          <p:nvPr/>
        </p:nvSpPr>
        <p:spPr bwMode="auto">
          <a:xfrm rot="0" flipH="false" flipV="false">
            <a:off x="8632118" y="660400"/>
            <a:ext cx="2965450" cy="247015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系统支持模型的动态更新，根据实时反馈数据不断优化预测模型。模型训练模块结合历史数据和实时数据，定期重新训练模型，确保模型始终处于最佳性能状态，</a:t>
            </a:r>
            <a:r>
              <a:rPr lang="zh-CN" sz="1300">
                <a:solidFill>
                  <a:schemeClr val="tx1">
                    <a:lumMod val="85000"/>
                    <a:lumOff val="15000"/>
                    <a:alpha val="100000"/>
                  </a:schemeClr>
                </a:solidFill>
                <a:latin typeface="汉仪君黑-45简"/>
                <a:ea typeface="汉仪君黑-45简"/>
                <a:cs typeface="汉仪君黑-45简"/>
                <a:sym typeface="Arial"/>
              </a:rPr>
              <a:t>系统鼓励用户反馈交通状况，普通用户可通过系统上报拥堵信息。</a:t>
            </a:r>
            <a:endParaRPr/>
          </a:p>
        </p:txBody>
      </p:sp>
      <p:sp>
        <p:nvSpPr>
          <p:cNvPr id="792" name="文本框1稻壳儿花儿小姐"/>
          <p:cNvSpPr txBox="true"/>
          <p:nvPr/>
        </p:nvSpPr>
        <p:spPr bwMode="auto">
          <a:xfrm rot="0" flipH="false" flipV="false">
            <a:off x="552400" y="3825202"/>
            <a:ext cx="2965450" cy="187325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采用腾讯文档进行在线协同编辑</a:t>
            </a:r>
            <a:endParaRPr/>
          </a:p>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包括</a:t>
            </a:r>
            <a:r>
              <a:rPr lang="en-US" sz="1300">
                <a:solidFill>
                  <a:schemeClr val="tx1">
                    <a:lumMod val="85000"/>
                    <a:lumOff val="15000"/>
                    <a:alpha val="100000"/>
                  </a:schemeClr>
                </a:solidFill>
                <a:latin typeface="汉仪君黑-45简"/>
                <a:ea typeface="汉仪君黑-45简"/>
                <a:cs typeface="汉仪君黑-45简"/>
                <a:sym typeface="Arial"/>
              </a:rPr>
              <a:t>Word</a:t>
            </a:r>
            <a:r>
              <a:rPr lang="zh-CN" sz="1300">
                <a:solidFill>
                  <a:schemeClr val="tx1">
                    <a:lumMod val="85000"/>
                    <a:lumOff val="15000"/>
                    <a:alpha val="100000"/>
                  </a:schemeClr>
                </a:solidFill>
                <a:latin typeface="汉仪君黑-45简"/>
                <a:ea typeface="汉仪君黑-45简"/>
                <a:cs typeface="汉仪君黑-45简"/>
                <a:sym typeface="Arial"/>
              </a:rPr>
              <a:t>和</a:t>
            </a:r>
            <a:r>
              <a:rPr lang="en-US" sz="1300">
                <a:solidFill>
                  <a:schemeClr val="tx1">
                    <a:lumMod val="85000"/>
                    <a:lumOff val="15000"/>
                    <a:alpha val="100000"/>
                  </a:schemeClr>
                </a:solidFill>
                <a:latin typeface="汉仪君黑-45简"/>
                <a:ea typeface="汉仪君黑-45简"/>
                <a:cs typeface="汉仪君黑-45简"/>
                <a:sym typeface="Arial"/>
              </a:rPr>
              <a:t>PPT</a:t>
            </a:r>
            <a:r>
              <a:rPr lang="zh-CN" sz="1300">
                <a:solidFill>
                  <a:schemeClr val="tx1">
                    <a:lumMod val="85000"/>
                    <a:lumOff val="15000"/>
                    <a:alpha val="100000"/>
                  </a:schemeClr>
                </a:solidFill>
                <a:latin typeface="汉仪君黑-45简"/>
                <a:ea typeface="汉仪君黑-45简"/>
                <a:cs typeface="汉仪君黑-45简"/>
                <a:sym typeface="Arial"/>
              </a:rPr>
              <a:t>，方便团队成员根据需求灵活选择文档类型，支持多用户实时协作。团队成员可同时在线编辑文档，实时查看他人修改内容，提高协作效率</a:t>
            </a:r>
            <a:endParaRPr/>
          </a:p>
        </p:txBody>
      </p:sp>
      <p:sp>
        <p:nvSpPr>
          <p:cNvPr id="793" name="文本框1稻壳儿花儿小姐"/>
          <p:cNvSpPr txBox="true"/>
          <p:nvPr/>
        </p:nvSpPr>
        <p:spPr bwMode="auto">
          <a:xfrm rot="0" flipH="false" flipV="false">
            <a:off x="8632118" y="3589614"/>
            <a:ext cx="2882900" cy="354330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使用飞书沟通，支持团队成员通过飞书进行实时沟通与协作。成员可在飞书群组中直接讨论项目细节，实时反馈问题，确保沟通高效无延迟，</a:t>
            </a:r>
            <a:r>
              <a:rPr sz="1200">
                <a:solidFill>
                  <a:schemeClr val="tx1">
                    <a:alpha val="90000"/>
                  </a:schemeClr>
                </a:solidFill>
                <a:highlight>
                  <a:srgbClr val="FFFFFF">
                    <a:alpha val="100000"/>
                  </a:srgbClr>
                </a:highlight>
                <a:latin typeface="inherit"/>
                <a:ea typeface="inherit"/>
                <a:cs typeface="+mn-cs"/>
              </a:rPr>
              <a:t>通过飞书的项目管理功能，系统能够实时同步项目进度。团队成员可通过飞书应用查看任务状态、分配情况和时间节点，确保项目按计划推进，提升管理效率。</a:t>
            </a:r>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p:txBody>
      </p:sp>
      <p:sp>
        <p:nvSpPr>
          <p:cNvPr id="794"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95"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高效协作与信息同步</a:t>
            </a:r>
            <a:endParaRPr/>
          </a:p>
        </p:txBody>
      </p:sp>
      <p:sp>
        <p:nvSpPr>
          <p:cNvPr id="796"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pic>
        <p:nvPicPr>
          <p:cNvPr id="797" name=""/>
          <p:cNvPicPr>
            <a:picLocks noChangeAspect="true"/>
          </p:cNvPicPr>
          <p:nvPr/>
        </p:nvPicPr>
        <p:blipFill>
          <a:blip r:embed="rId1"/>
          <a:stretch>
            <a:fillRect/>
          </a:stretch>
        </p:blipFill>
        <p:spPr>
          <a:xfrm rot="0" flipH="false" flipV="false">
            <a:off x="5157286" y="2961534"/>
            <a:ext cx="1725037" cy="1562960"/>
          </a:xfrm>
          <a:prstGeom prst="rect"/>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98" name="" descr="{&quot;isTemplate&quot;:true,&quot;type&quot;:&quot;page&quot;,&quot;originSlideId&quot;:&quot;000061&quot;}"/>
        <p:cNvGrpSpPr/>
        <p:nvPr/>
      </p:nvGrpSpPr>
      <p:grpSpPr>
        <a:xfrm>
          <a:off x="0" y="0"/>
          <a:ext cx="0" cy="0"/>
          <a:chOff x="0" y="0"/>
          <a:chExt cx="0" cy="0"/>
        </a:xfrm>
      </p:grpSpPr>
      <p:cxnSp>
        <p:nvCxnSpPr>
          <p:cNvPr id="799" name="Tencent"/>
          <p:cNvCxnSpPr/>
          <p:nvPr/>
        </p:nvCxnSpPr>
        <p:spPr>
          <a:xfrm>
            <a:off x="7187498" y="337"/>
            <a:ext cx="0" cy="6857325"/>
          </a:xfrm>
          <a:prstGeom prst="line">
            <a:avLst/>
          </a:prstGeom>
          <a:ln w="31750" cap="sq">
            <a:solidFill>
              <a:schemeClr val="accent1">
                <a:alpha val="20000"/>
              </a:schemeClr>
            </a:solidFill>
            <a:headEnd type="none"/>
          </a:ln>
        </p:spPr>
        <p:style>
          <a:lnRef idx="1">
            <a:schemeClr val="accent1"/>
          </a:lnRef>
          <a:fillRef idx="0">
            <a:schemeClr val="accent1"/>
          </a:fillRef>
          <a:effectRef idx="0">
            <a:schemeClr val="accent1"/>
          </a:effectRef>
          <a:fontRef idx="minor">
            <a:schemeClr val="tx1"/>
          </a:fontRef>
        </p:style>
      </p:cxnSp>
      <p:sp>
        <p:nvSpPr>
          <p:cNvPr id="800" name="椭圆 5"/>
          <p:cNvSpPr>
            <a:spLocks noChangeAspect="true"/>
          </p:cNvSpPr>
          <p:nvPr/>
        </p:nvSpPr>
        <p:spPr>
          <a:xfrm rot="0" flipH="false" flipV="false">
            <a:off x="7097507" y="679497"/>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01" name="椭圆 6"/>
          <p:cNvSpPr>
            <a:spLocks noChangeAspect="true"/>
          </p:cNvSpPr>
          <p:nvPr/>
        </p:nvSpPr>
        <p:spPr>
          <a:xfrm rot="0" flipH="false" flipV="false">
            <a:off x="7097507" y="2256769"/>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02" name="椭圆 7"/>
          <p:cNvSpPr>
            <a:spLocks noChangeAspect="true"/>
          </p:cNvSpPr>
          <p:nvPr/>
        </p:nvSpPr>
        <p:spPr>
          <a:xfrm rot="0" flipH="false" flipV="false">
            <a:off x="7097507" y="3834041"/>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03" name="椭圆 9"/>
          <p:cNvSpPr>
            <a:spLocks noChangeAspect="true"/>
          </p:cNvSpPr>
          <p:nvPr/>
        </p:nvSpPr>
        <p:spPr>
          <a:xfrm rot="0" flipH="false" flipV="false">
            <a:off x="7097507" y="5411313"/>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04" name="Tencent" descr="{&quot;isTemplate&quot;:true,&quot;type&quot;:&quot;title&quot;,&quot;canOmit&quot;:false,&quot;range&quot;:0}"/>
          <p:cNvSpPr txBox="true"/>
          <p:nvPr/>
        </p:nvSpPr>
        <p:spPr>
          <a:xfrm rot="0" flipH="false" flipV="false">
            <a:off x="660331" y="419984"/>
            <a:ext cx="5441950" cy="520700"/>
          </a:xfrm>
          <a:prstGeom prst="rect">
            <a:avLst/>
          </a:prstGeom>
          <a:noFill/>
        </p:spPr>
        <p:txBody>
          <a:bodyPr wrap="square" lIns="89991" tIns="46795" rIns="89991" bIns="46795" rtlCol="false" anchor="t" anchorCtr="false">
            <a:spAutoFit/>
          </a:bodyPr>
          <a:lstStyle/>
          <a:p>
            <a:pPr marL="0" indent="0" algn="l">
              <a:lnSpc>
                <a:spcPct val="100000"/>
              </a:lnSpc>
              <a:buNone/>
            </a:pPr>
            <a:r>
              <a:rPr lang="en-US" sz="2799" b="true">
                <a:latin typeface="DFKai-SB"/>
                <a:ea typeface="DFKai-SB"/>
                <a:cs typeface="+mn-cs"/>
              </a:rPr>
              <a:t>git</a:t>
            </a:r>
            <a:r>
              <a:rPr lang="zh-CN" sz="2799" b="true">
                <a:latin typeface="DFKai-SB"/>
                <a:ea typeface="DFKai-SB"/>
                <a:cs typeface="+mn-cs"/>
              </a:rPr>
              <a:t>同步</a:t>
            </a:r>
            <a:endParaRPr/>
          </a:p>
        </p:txBody>
      </p:sp>
      <p:sp>
        <p:nvSpPr>
          <p:cNvPr id="805" name=""/>
          <p:cNvSpPr/>
          <p:nvPr/>
        </p:nvSpPr>
        <p:spPr>
          <a:xfrm rot="0">
            <a:off x="907627" y="1016000"/>
            <a:ext cx="5222240" cy="5689600"/>
          </a:xfrm>
          <a:prstGeom prst="rect">
            <a:avLst/>
          </a:prstGeom>
          <a:solidFill>
            <a:schemeClr val="accent1">
              <a:lumMod val="20000"/>
              <a:lumOff val="80000"/>
              <a:alpha val="100000"/>
            </a:schemeClr>
          </a:solidFill>
          <a:ln w="12700">
            <a:solidFill>
              <a:schemeClr val="tx1">
                <a:lumMod val="65000"/>
                <a:lumOff val="35000"/>
                <a:alpha val="100000"/>
              </a:schemeClr>
            </a:solidFill>
            <a:prstDash val="solid"/>
            <a:miter lim="800000"/>
          </a:ln>
        </p:spPr>
        <p:txBody>
          <a:bodyPr anchor="ctr"/>
          <a:p>
            <a:pPr algn="ctr"/>
            <a:endParaRPr>
              <a:solidFill>
                <a:srgbClr val="FF0200">
                  <a:alpha val="100000"/>
                </a:srgbClr>
              </a:solidFill>
            </a:endParaRPr>
          </a:p>
        </p:txBody>
      </p:sp>
      <p:pic>
        <p:nvPicPr>
          <p:cNvPr id="806" name=""/>
          <p:cNvPicPr>
            <a:picLocks noChangeAspect="true"/>
          </p:cNvPicPr>
          <p:nvPr/>
        </p:nvPicPr>
        <p:blipFill>
          <a:blip r:embed="rId1"/>
          <a:stretch>
            <a:fillRect/>
          </a:stretch>
        </p:blipFill>
        <p:spPr>
          <a:xfrm rot="0" flipH="false" flipV="false">
            <a:off x="993106" y="1105893"/>
            <a:ext cx="5051282" cy="5456296"/>
          </a:xfrm>
          <a:prstGeom prst="rect"/>
        </p:spPr>
      </p:pic>
      <p:pic>
        <p:nvPicPr>
          <p:cNvPr id="807" name=""/>
          <p:cNvPicPr>
            <a:picLocks noChangeAspect="true"/>
          </p:cNvPicPr>
          <p:nvPr/>
        </p:nvPicPr>
        <p:blipFill>
          <a:blip r:embed="rId2"/>
          <a:stretch>
            <a:fillRect/>
          </a:stretch>
        </p:blipFill>
        <p:spPr>
          <a:xfrm rot="0" flipH="false" flipV="false">
            <a:off x="7730744" y="1446784"/>
            <a:ext cx="4309872" cy="4309872"/>
          </a:xfrm>
          <a:prstGeom prst="rect"/>
        </p:spPr>
      </p:pic>
      <p:pic>
        <p:nvPicPr>
          <p:cNvPr id="808" name=""/>
          <p:cNvPicPr>
            <a:picLocks noChangeAspect="true"/>
          </p:cNvPicPr>
          <p:nvPr/>
        </p:nvPicPr>
        <p:blipFill>
          <a:blip r:embed="rId3"/>
          <a:stretch>
            <a:fillRect/>
          </a:stretch>
        </p:blipFill>
        <p:spPr>
          <a:xfrm rot="0" flipH="false" flipV="false">
            <a:off x="8615680" y="2256769"/>
            <a:ext cx="2540000" cy="2540000"/>
          </a:xfrm>
          <a:prstGeom prst="rect"/>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809" name=""/>
        <p:cNvGrpSpPr/>
        <p:nvPr/>
      </p:nvGrpSpPr>
      <p:grpSpPr>
        <a:xfrm>
          <a:off x="0" y="0"/>
          <a:ext cx="0" cy="0"/>
          <a:chOff x="0" y="0"/>
          <a:chExt cx="0" cy="0"/>
        </a:xfrm>
      </p:grpSpPr>
      <p:sp>
        <p:nvSpPr>
          <p:cNvPr id="810"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1"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2"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3"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4"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5"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6"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17"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技术架构</a:t>
            </a:r>
            <a:endParaRPr/>
          </a:p>
        </p:txBody>
      </p:sp>
      <p:sp>
        <p:nvSpPr>
          <p:cNvPr id="818"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819"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03</a:t>
            </a:r>
            <a:endParaRPr/>
          </a:p>
        </p:txBody>
      </p:sp>
      <p:pic>
        <p:nvPicPr>
          <p:cNvPr id="820"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3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821" name=""/>
        <p:cNvGrpSpPr/>
        <p:nvPr/>
      </p:nvGrpSpPr>
      <p:grpSpPr>
        <a:xfrm>
          <a:off x="0" y="0"/>
          <a:ext cx="0" cy="0"/>
          <a:chOff x="0" y="0"/>
          <a:chExt cx="0" cy="0"/>
        </a:xfrm>
      </p:grpSpPr>
      <p:sp>
        <p:nvSpPr>
          <p:cNvPr id="822"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23" name="标题 1"/>
          <p:cNvSpPr txBox="true"/>
          <p:nvPr/>
        </p:nvSpPr>
        <p:spPr>
          <a:xfrm rot="0" flipH="false" flipV="false">
            <a:off x="2122126" y="1923633"/>
            <a:ext cx="1767840" cy="1524000"/>
          </a:xfrm>
          <a:prstGeom prst="hexagon">
            <a:avLst/>
          </a:prstGeom>
          <a:solidFill>
            <a:schemeClr val="bg1"/>
          </a:solidFill>
          <a:ln cap="sq">
            <a:noFill/>
            <a:prstDash val="solid"/>
            <a:miter/>
          </a:ln>
          <a:effectLst>
            <a:outerShdw blurRad="762000" dist="254000" dir="5400000" sx="100000" sy="100000" kx="0" ky="0" algn="ctr" rotWithShape="false">
              <a:srgbClr val="000000">
                <a:alpha val="10000"/>
              </a:srgbClr>
            </a:outerShdw>
          </a:effectLst>
        </p:spPr>
        <p:txBody>
          <a:bodyPr vert="horz" wrap="square" lIns="0" tIns="0" rIns="0" bIns="0" rtlCol="false" anchor="ctr"/>
          <a:lstStyle/>
          <a:p>
            <a:pPr algn="ctr">
              <a:lnSpc>
                <a:spcPct val="110000"/>
              </a:lnSpc>
            </a:pPr>
            <a:endParaRPr lang="zh-CN"/>
          </a:p>
        </p:txBody>
      </p:sp>
      <p:sp>
        <p:nvSpPr>
          <p:cNvPr id="824" name="标题 1"/>
          <p:cNvSpPr txBox="true"/>
          <p:nvPr/>
        </p:nvSpPr>
        <p:spPr>
          <a:xfrm rot="0" flipH="false" flipV="false">
            <a:off x="3517400" y="2160760"/>
            <a:ext cx="294658" cy="254016"/>
          </a:xfrm>
          <a:prstGeom prst="hexagon">
            <a:avLst/>
          </a:prstGeom>
          <a:solidFill>
            <a:schemeClr val="accent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ctr"/>
          <a:lstStyle/>
          <a:p>
            <a:pPr algn="ctr">
              <a:lnSpc>
                <a:spcPct val="110000"/>
              </a:lnSpc>
            </a:pPr>
            <a:endParaRPr lang="zh-CN"/>
          </a:p>
        </p:txBody>
      </p:sp>
      <p:sp>
        <p:nvSpPr>
          <p:cNvPr id="825" name="标题 1"/>
          <p:cNvSpPr txBox="true"/>
          <p:nvPr/>
        </p:nvSpPr>
        <p:spPr>
          <a:xfrm rot="0" flipH="false" flipV="false">
            <a:off x="1788745" y="1652203"/>
            <a:ext cx="543206" cy="468280"/>
          </a:xfrm>
          <a:prstGeom prst="hexagon">
            <a:avLst/>
          </a:prstGeom>
          <a:solidFill>
            <a:schemeClr val="bg1">
              <a:lumMod val="95000"/>
              <a:alpha val="70000"/>
            </a:schemeClr>
          </a:solidFill>
          <a:ln cap="sq">
            <a:noFill/>
            <a:prstDash val="solid"/>
            <a:miter/>
          </a:ln>
          <a:effectLst/>
        </p:spPr>
        <p:txBody>
          <a:bodyPr vert="horz" wrap="square" lIns="0" tIns="0" rIns="0" bIns="0" rtlCol="false" anchor="ctr"/>
          <a:lstStyle/>
          <a:p>
            <a:pPr algn="ctr">
              <a:lnSpc>
                <a:spcPct val="110000"/>
              </a:lnSpc>
            </a:pPr>
            <a:endParaRPr lang="zh-CN"/>
          </a:p>
        </p:txBody>
      </p:sp>
      <p:sp>
        <p:nvSpPr>
          <p:cNvPr id="826" name="标题 1"/>
          <p:cNvSpPr txBox="true"/>
          <p:nvPr/>
        </p:nvSpPr>
        <p:spPr>
          <a:xfrm rot="0" flipH="false" flipV="false">
            <a:off x="2122126" y="3807511"/>
            <a:ext cx="1767840" cy="1524000"/>
          </a:xfrm>
          <a:prstGeom prst="hexagon">
            <a:avLst/>
          </a:prstGeom>
          <a:solidFill>
            <a:schemeClr val="bg1"/>
          </a:solidFill>
          <a:ln cap="sq">
            <a:noFill/>
            <a:prstDash val="solid"/>
            <a:miter/>
          </a:ln>
          <a:effectLst>
            <a:outerShdw blurRad="762000" dist="254000" dir="5400000" sx="100000" sy="100000" kx="0" ky="0" algn="ctr" rotWithShape="false">
              <a:srgbClr val="000000">
                <a:alpha val="10000"/>
              </a:srgbClr>
            </a:outerShdw>
          </a:effectLst>
        </p:spPr>
        <p:txBody>
          <a:bodyPr vert="horz" wrap="square" lIns="0" tIns="0" rIns="0" bIns="0" rtlCol="false" anchor="ctr"/>
          <a:lstStyle/>
          <a:p>
            <a:pPr algn="ctr">
              <a:lnSpc>
                <a:spcPct val="110000"/>
              </a:lnSpc>
            </a:pPr>
            <a:endParaRPr lang="zh-CN"/>
          </a:p>
        </p:txBody>
      </p:sp>
      <p:sp>
        <p:nvSpPr>
          <p:cNvPr id="827" name="标题 1"/>
          <p:cNvSpPr txBox="true"/>
          <p:nvPr/>
        </p:nvSpPr>
        <p:spPr>
          <a:xfrm rot="0" flipH="false" flipV="false">
            <a:off x="2184622" y="4044638"/>
            <a:ext cx="294658" cy="254016"/>
          </a:xfrm>
          <a:prstGeom prst="hexagon">
            <a:avLst/>
          </a:prstGeom>
          <a:solidFill>
            <a:schemeClr val="accent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ctr"/>
          <a:lstStyle/>
          <a:p>
            <a:pPr algn="ctr">
              <a:lnSpc>
                <a:spcPct val="110000"/>
              </a:lnSpc>
            </a:pPr>
            <a:endParaRPr lang="zh-CN"/>
          </a:p>
        </p:txBody>
      </p:sp>
      <p:sp>
        <p:nvSpPr>
          <p:cNvPr id="828" name="标题 1"/>
          <p:cNvSpPr txBox="true"/>
          <p:nvPr/>
        </p:nvSpPr>
        <p:spPr>
          <a:xfrm rot="0" flipH="false" flipV="false">
            <a:off x="3675480" y="3536081"/>
            <a:ext cx="543206" cy="468280"/>
          </a:xfrm>
          <a:prstGeom prst="hexagon">
            <a:avLst/>
          </a:prstGeom>
          <a:solidFill>
            <a:schemeClr val="bg1">
              <a:lumMod val="95000"/>
              <a:alpha val="70000"/>
            </a:schemeClr>
          </a:solidFill>
          <a:ln cap="sq">
            <a:noFill/>
            <a:prstDash val="solid"/>
            <a:miter/>
          </a:ln>
          <a:effectLst/>
        </p:spPr>
        <p:txBody>
          <a:bodyPr vert="horz" wrap="square" lIns="0" tIns="0" rIns="0" bIns="0" rtlCol="false" anchor="ctr"/>
          <a:lstStyle/>
          <a:p>
            <a:pPr algn="ctr">
              <a:lnSpc>
                <a:spcPct val="110000"/>
              </a:lnSpc>
            </a:pPr>
            <a:endParaRPr lang="zh-CN"/>
          </a:p>
        </p:txBody>
      </p:sp>
      <p:cxnSp>
        <p:nvCxnSpPr>
          <p:cNvPr id="829" name="标题 1"/>
          <p:cNvCxnSpPr/>
          <p:nvPr/>
        </p:nvCxnSpPr>
        <p:spPr>
          <a:xfrm rot="0" flipH="false" flipV="false">
            <a:off x="4777647" y="3556000"/>
            <a:ext cx="5807803" cy="0"/>
          </a:xfrm>
          <a:prstGeom prst="line">
            <a:avLst/>
          </a:prstGeom>
          <a:noFill/>
          <a:ln w="6350" cap="sq">
            <a:solidFill>
              <a:schemeClr val="tx1"/>
            </a:solidFill>
            <a:miter/>
          </a:ln>
        </p:spPr>
      </p:cxnSp>
      <p:sp>
        <p:nvSpPr>
          <p:cNvPr id="830" name="标题 1"/>
          <p:cNvSpPr txBox="true"/>
          <p:nvPr/>
        </p:nvSpPr>
        <p:spPr>
          <a:xfrm rot="0" flipH="false" flipV="false">
            <a:off x="2848884" y="5708130"/>
            <a:ext cx="314325" cy="342900"/>
          </a:xfrm>
          <a:prstGeom prst="downArrow">
            <a:avLst/>
          </a:prstGeom>
          <a:solidFill>
            <a:schemeClr val="bg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t"/>
          <a:lstStyle/>
          <a:p>
            <a:pPr algn="ctr">
              <a:lnSpc>
                <a:spcPct val="110000"/>
              </a:lnSpc>
            </a:pPr>
            <a:endParaRPr lang="zh-CN"/>
          </a:p>
        </p:txBody>
      </p:sp>
      <p:sp>
        <p:nvSpPr>
          <p:cNvPr id="831" name="标题 1"/>
          <p:cNvSpPr txBox="true"/>
          <p:nvPr/>
        </p:nvSpPr>
        <p:spPr>
          <a:xfrm rot="0" flipH="false" flipV="false">
            <a:off x="4768121" y="2352841"/>
            <a:ext cx="5823679" cy="1059181"/>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设计用户表，存储用户基本信息，如用户名、密码、手机号码、邮箱等。
设计角色表，存储角色信息，如角色名称、角色描述、权限列表等。
设计菜单表，存储菜单信息，如菜单名称、菜单路径、父菜单ID等。</a:t>
            </a:r>
            <a:endParaRPr lang="zh-CN"/>
          </a:p>
        </p:txBody>
      </p:sp>
      <p:sp>
        <p:nvSpPr>
          <p:cNvPr id="832" name="标题 1"/>
          <p:cNvSpPr txBox="true"/>
          <p:nvPr/>
        </p:nvSpPr>
        <p:spPr>
          <a:xfrm rot="0" flipH="false" flipV="false">
            <a:off x="4768121" y="4389119"/>
            <a:ext cx="5823679" cy="1059181"/>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使用MyBatis框架实现数据库映射，将Java对象与数据库表进行映射，简化数据库操作。
采用Lombok插件简化Java实体类的代码，提高开发效率。</a:t>
            </a:r>
            <a:endParaRPr lang="zh-CN"/>
          </a:p>
        </p:txBody>
      </p:sp>
      <p:sp>
        <p:nvSpPr>
          <p:cNvPr id="833" name="标题 1"/>
          <p:cNvSpPr txBox="true"/>
          <p:nvPr/>
        </p:nvSpPr>
        <p:spPr>
          <a:xfrm rot="0" flipH="false" flipV="false">
            <a:off x="4768121" y="1819441"/>
            <a:ext cx="5823679" cy="462281"/>
          </a:xfrm>
          <a:prstGeom prst="rect">
            <a:avLst/>
          </a:prstGeom>
          <a:noFill/>
          <a:ln>
            <a:noFill/>
          </a:ln>
        </p:spPr>
        <p:txBody>
          <a:bodyPr vert="horz" wrap="square" lIns="0" tIns="0" rIns="0" bIns="0" rtlCol="false" anchor="ctr"/>
          <a:lstStyle/>
          <a:p>
            <a:pPr algn="l">
              <a:lnSpc>
                <a:spcPct val="150000"/>
              </a:lnSpc>
            </a:pPr>
            <a:r>
              <a:rPr lang="en-US" sz="1600">
                <a:ln w="12700">
                  <a:noFill/>
                </a:ln>
                <a:solidFill>
                  <a:schemeClr val="tx1">
                    <a:lumMod val="75000"/>
                    <a:lumOff val="25000"/>
                    <a:alpha val="100000"/>
                  </a:schemeClr>
                </a:solidFill>
                <a:latin typeface="Source Han Sans CN Bold"/>
                <a:ea typeface="Source Han Sans CN Bold"/>
                <a:cs typeface="Source Han Sans CN Bold"/>
              </a:rPr>
              <a:t>数据表设计</a:t>
            </a:r>
            <a:endParaRPr lang="zh-CN"/>
          </a:p>
        </p:txBody>
      </p:sp>
      <p:sp>
        <p:nvSpPr>
          <p:cNvPr id="834" name="标题 1"/>
          <p:cNvSpPr txBox="true"/>
          <p:nvPr/>
        </p:nvSpPr>
        <p:spPr>
          <a:xfrm rot="0" flipH="false" flipV="false">
            <a:off x="4768121" y="3775241"/>
            <a:ext cx="5823679" cy="462281"/>
          </a:xfrm>
          <a:prstGeom prst="rect">
            <a:avLst/>
          </a:prstGeom>
          <a:noFill/>
          <a:ln>
            <a:noFill/>
          </a:ln>
        </p:spPr>
        <p:txBody>
          <a:bodyPr vert="horz" wrap="square" lIns="0" tIns="0" rIns="0" bIns="0" rtlCol="false" anchor="ctr"/>
          <a:lstStyle/>
          <a:p>
            <a:pPr algn="l">
              <a:lnSpc>
                <a:spcPct val="150000"/>
              </a:lnSpc>
            </a:pPr>
            <a:r>
              <a:rPr lang="en-US" sz="1600">
                <a:ln w="12700">
                  <a:noFill/>
                </a:ln>
                <a:solidFill>
                  <a:schemeClr val="tx1">
                    <a:lumMod val="75000"/>
                    <a:lumOff val="25000"/>
                    <a:alpha val="100000"/>
                  </a:schemeClr>
                </a:solidFill>
                <a:latin typeface="Source Han Sans CN Bold"/>
                <a:ea typeface="Source Han Sans CN Bold"/>
                <a:cs typeface="Source Han Sans CN Bold"/>
              </a:rPr>
              <a:t>数据库映射与持久化</a:t>
            </a:r>
            <a:endParaRPr lang="zh-CN"/>
          </a:p>
        </p:txBody>
      </p:sp>
      <p:sp>
        <p:nvSpPr>
          <p:cNvPr id="835" name="标题 1"/>
          <p:cNvSpPr txBox="true"/>
          <p:nvPr/>
        </p:nvSpPr>
        <p:spPr>
          <a:xfrm rot="0" flipH="false" flipV="false">
            <a:off x="2367821" y="2098841"/>
            <a:ext cx="1302479" cy="1173481"/>
          </a:xfrm>
          <a:prstGeom prst="rect">
            <a:avLst/>
          </a:prstGeom>
          <a:noFill/>
          <a:ln>
            <a:noFill/>
          </a:ln>
        </p:spPr>
        <p:txBody>
          <a:bodyPr vert="horz" wrap="square" lIns="0" tIns="0" rIns="0" bIns="0" rtlCol="false" anchor="ctr"/>
          <a:lstStyle/>
          <a:p>
            <a:pPr algn="ctr">
              <a:lnSpc>
                <a:spcPct val="150000"/>
              </a:lnSpc>
            </a:pPr>
            <a:r>
              <a:rPr lang="en-US" sz="3200">
                <a:ln w="12700">
                  <a:noFill/>
                </a:ln>
                <a:solidFill>
                  <a:schemeClr val="tx1">
                    <a:lumMod val="75000"/>
                    <a:lumOff val="25000"/>
                    <a:alpha val="100000"/>
                  </a:schemeClr>
                </a:solidFill>
                <a:latin typeface="OPPOSans B"/>
                <a:ea typeface="OPPOSans B"/>
                <a:cs typeface="OPPOSans B"/>
              </a:rPr>
              <a:t>01</a:t>
            </a:r>
            <a:endParaRPr lang="zh-CN"/>
          </a:p>
        </p:txBody>
      </p:sp>
      <p:sp>
        <p:nvSpPr>
          <p:cNvPr id="836" name="标题 1"/>
          <p:cNvSpPr txBox="true"/>
          <p:nvPr/>
        </p:nvSpPr>
        <p:spPr>
          <a:xfrm rot="0" flipH="false" flipV="false">
            <a:off x="2367821" y="3991141"/>
            <a:ext cx="1302479" cy="1173481"/>
          </a:xfrm>
          <a:prstGeom prst="rect">
            <a:avLst/>
          </a:prstGeom>
          <a:noFill/>
          <a:ln>
            <a:noFill/>
          </a:ln>
        </p:spPr>
        <p:txBody>
          <a:bodyPr vert="horz" wrap="square" lIns="0" tIns="0" rIns="0" bIns="0" rtlCol="false" anchor="ctr"/>
          <a:lstStyle/>
          <a:p>
            <a:pPr algn="ctr">
              <a:lnSpc>
                <a:spcPct val="150000"/>
              </a:lnSpc>
            </a:pPr>
            <a:r>
              <a:rPr lang="en-US" sz="3200">
                <a:ln w="12700">
                  <a:noFill/>
                </a:ln>
                <a:solidFill>
                  <a:schemeClr val="tx1">
                    <a:lumMod val="75000"/>
                    <a:lumOff val="25000"/>
                    <a:alpha val="100000"/>
                  </a:schemeClr>
                </a:solidFill>
                <a:latin typeface="OPPOSans B"/>
                <a:ea typeface="OPPOSans B"/>
                <a:cs typeface="OPPOSans B"/>
              </a:rPr>
              <a:t>02</a:t>
            </a:r>
            <a:endParaRPr lang="zh-CN"/>
          </a:p>
        </p:txBody>
      </p:sp>
      <p:sp>
        <p:nvSpPr>
          <p:cNvPr id="83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83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83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数据库详细设计</a:t>
            </a:r>
            <a:endParaRPr lang="zh-CN"/>
          </a:p>
        </p:txBody>
      </p:sp>
    </p:spTree>
  </p:cSld>
</p:sld>
</file>

<file path=ppt/slides/slide3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840" name=""/>
        <p:cNvGrpSpPr/>
        <p:nvPr/>
      </p:nvGrpSpPr>
      <p:grpSpPr>
        <a:xfrm>
          <a:off x="0" y="0"/>
          <a:ext cx="0" cy="0"/>
          <a:chOff x="0" y="0"/>
          <a:chExt cx="0" cy="0"/>
        </a:xfrm>
      </p:grpSpPr>
      <p:sp>
        <p:nvSpPr>
          <p:cNvPr id="841"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842" name="标题 1"/>
          <p:cNvSpPr txBox="true"/>
          <p:nvPr/>
        </p:nvSpPr>
        <p:spPr>
          <a:xfrm rot="0" flipH="false" flipV="false">
            <a:off x="6306091" y="1931323"/>
            <a:ext cx="5142363" cy="3662662"/>
          </a:xfrm>
          <a:prstGeom prst="roundRect">
            <a:avLst>
              <a:gd name="adj" fmla="val 4175"/>
            </a:avLst>
          </a:prstGeom>
          <a:solidFill>
            <a:schemeClr val="bg1"/>
          </a:solidFill>
          <a:ln w="28575"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843" name="标题 1"/>
          <p:cNvSpPr txBox="true"/>
          <p:nvPr/>
        </p:nvSpPr>
        <p:spPr>
          <a:xfrm rot="0" flipH="false" flipV="false">
            <a:off x="6476377" y="2887980"/>
            <a:ext cx="4801791" cy="2418708"/>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设计用户管理接口，实现用户注册、登录、信息修改、权限管理等功能。
设计模型训练接口，提供模型训练、监控、评估等功能。
设计预测服务接口，实现交通拥堵预测、结果可视化等功能。</a:t>
            </a:r>
            <a:endParaRPr lang="zh-CN"/>
          </a:p>
        </p:txBody>
      </p:sp>
      <p:sp>
        <p:nvSpPr>
          <p:cNvPr id="844" name="标题 1"/>
          <p:cNvSpPr txBox="true"/>
          <p:nvPr/>
        </p:nvSpPr>
        <p:spPr>
          <a:xfrm rot="0" flipH="false" flipV="false">
            <a:off x="8473940" y="1532524"/>
            <a:ext cx="806664" cy="806664"/>
          </a:xfrm>
          <a:prstGeom prst="ellipse">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845" name="标题 1"/>
          <p:cNvSpPr txBox="true"/>
          <p:nvPr/>
        </p:nvSpPr>
        <p:spPr>
          <a:xfrm rot="0" flipH="false" flipV="false">
            <a:off x="8567914" y="1704733"/>
            <a:ext cx="618717" cy="462245"/>
          </a:xfrm>
          <a:prstGeom prst="rect">
            <a:avLst/>
          </a:prstGeom>
          <a:noFill/>
          <a:ln>
            <a:noFill/>
          </a:ln>
        </p:spPr>
        <p:txBody>
          <a:bodyPr vert="horz" wrap="square" lIns="0" tIns="0" rIns="0" bIns="0" rtlCol="false" anchor="ctr"/>
          <a:lstStyle/>
          <a:p>
            <a:pPr algn="ctr">
              <a:lnSpc>
                <a:spcPct val="150000"/>
              </a:lnSpc>
            </a:pPr>
            <a:r>
              <a:rPr lang="en-US" sz="2400">
                <a:ln w="12700">
                  <a:noFill/>
                </a:ln>
                <a:solidFill>
                  <a:schemeClr val="tx1">
                    <a:alpha val="100000"/>
                  </a:schemeClr>
                </a:solidFill>
                <a:latin typeface="Source Han Sans"/>
                <a:ea typeface="Source Han Sans"/>
                <a:cs typeface="Source Han Sans"/>
              </a:rPr>
              <a:t>02</a:t>
            </a:r>
            <a:endParaRPr lang="zh-CN"/>
          </a:p>
        </p:txBody>
      </p:sp>
      <p:sp>
        <p:nvSpPr>
          <p:cNvPr id="846" name="标题 1"/>
          <p:cNvSpPr txBox="true"/>
          <p:nvPr/>
        </p:nvSpPr>
        <p:spPr>
          <a:xfrm rot="5400000" flipH="false" flipV="false">
            <a:off x="11228526" y="5365302"/>
            <a:ext cx="366574" cy="36657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lumMod val="40000"/>
              <a:lumOff val="60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847" name="标题 1"/>
          <p:cNvSpPr txBox="true"/>
          <p:nvPr/>
        </p:nvSpPr>
        <p:spPr>
          <a:xfrm rot="0" flipH="false" flipV="false">
            <a:off x="730846" y="1931323"/>
            <a:ext cx="5142363" cy="3662662"/>
          </a:xfrm>
          <a:prstGeom prst="roundRect">
            <a:avLst>
              <a:gd name="adj" fmla="val 3967"/>
            </a:avLst>
          </a:prstGeom>
          <a:solidFill>
            <a:schemeClr val="bg1"/>
          </a:solidFill>
          <a:ln w="28575"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848" name="标题 1"/>
          <p:cNvSpPr txBox="true"/>
          <p:nvPr/>
        </p:nvSpPr>
        <p:spPr>
          <a:xfrm rot="0" flipH="false" flipV="false">
            <a:off x="901132" y="2887980"/>
            <a:ext cx="4801791" cy="2418708"/>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设计Header组件，展示系统标题、用户信息、导航菜单等。
设计Aside组件，提供系统功能菜单，方便用户快速切换功能模块。
设计File管理组件，实现交通数据文件的上传、下载、管理等功能。</a:t>
            </a:r>
            <a:endParaRPr lang="zh-CN"/>
          </a:p>
        </p:txBody>
      </p:sp>
      <p:sp>
        <p:nvSpPr>
          <p:cNvPr id="849" name="标题 1"/>
          <p:cNvSpPr txBox="true"/>
          <p:nvPr/>
        </p:nvSpPr>
        <p:spPr>
          <a:xfrm rot="0" flipH="false" flipV="false">
            <a:off x="2898695" y="1532524"/>
            <a:ext cx="806664" cy="806664"/>
          </a:xfrm>
          <a:prstGeom prst="ellipse">
            <a:avLst/>
          </a:prstGeom>
          <a:solidFill>
            <a:schemeClr val="accent2"/>
          </a:solidFill>
          <a:ln w="12700" cap="sq">
            <a:noFill/>
            <a:miter/>
          </a:ln>
        </p:spPr>
        <p:txBody>
          <a:bodyPr vert="horz" wrap="square" lIns="91440" tIns="45720" rIns="91440" bIns="45720" rtlCol="false" anchor="ctr"/>
          <a:lstStyle/>
          <a:p>
            <a:pPr algn="ctr">
              <a:lnSpc>
                <a:spcPct val="110000"/>
              </a:lnSpc>
            </a:pPr>
            <a:endParaRPr lang="zh-CN"/>
          </a:p>
        </p:txBody>
      </p:sp>
      <p:sp>
        <p:nvSpPr>
          <p:cNvPr id="850" name="标题 1"/>
          <p:cNvSpPr txBox="true"/>
          <p:nvPr/>
        </p:nvSpPr>
        <p:spPr>
          <a:xfrm rot="0" flipH="false" flipV="false">
            <a:off x="2992669" y="1704733"/>
            <a:ext cx="618717" cy="462245"/>
          </a:xfrm>
          <a:prstGeom prst="rect">
            <a:avLst/>
          </a:prstGeom>
          <a:noFill/>
          <a:ln>
            <a:noFill/>
          </a:ln>
        </p:spPr>
        <p:txBody>
          <a:bodyPr vert="horz" wrap="square" lIns="0" tIns="0" rIns="0" bIns="0" rtlCol="false" anchor="ctr"/>
          <a:lstStyle/>
          <a:p>
            <a:pPr algn="ctr">
              <a:lnSpc>
                <a:spcPct val="150000"/>
              </a:lnSpc>
            </a:pPr>
            <a:r>
              <a:rPr lang="en-US" sz="2400">
                <a:ln w="12700">
                  <a:noFill/>
                </a:ln>
                <a:solidFill>
                  <a:schemeClr val="tx1">
                    <a:alpha val="100000"/>
                  </a:schemeClr>
                </a:solidFill>
                <a:latin typeface="Source Han Sans"/>
                <a:ea typeface="Source Han Sans"/>
                <a:cs typeface="Source Han Sans"/>
              </a:rPr>
              <a:t>01</a:t>
            </a:r>
            <a:endParaRPr lang="zh-CN"/>
          </a:p>
        </p:txBody>
      </p:sp>
      <p:sp>
        <p:nvSpPr>
          <p:cNvPr id="851" name="标题 1"/>
          <p:cNvSpPr txBox="true"/>
          <p:nvPr/>
        </p:nvSpPr>
        <p:spPr>
          <a:xfrm rot="5400000" flipH="false" flipV="false">
            <a:off x="5653281" y="5365302"/>
            <a:ext cx="366574" cy="36657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2">
              <a:lumMod val="40000"/>
              <a:lumOff val="60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852" name="标题 1"/>
          <p:cNvSpPr txBox="true"/>
          <p:nvPr/>
        </p:nvSpPr>
        <p:spPr>
          <a:xfrm rot="0" flipH="false" flipV="false">
            <a:off x="900827" y="2426335"/>
            <a:ext cx="4802400" cy="426720"/>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前端组件设计</a:t>
            </a:r>
            <a:endParaRPr lang="zh-CN"/>
          </a:p>
        </p:txBody>
      </p:sp>
      <p:sp>
        <p:nvSpPr>
          <p:cNvPr id="853" name="标题 1"/>
          <p:cNvSpPr txBox="true"/>
          <p:nvPr/>
        </p:nvSpPr>
        <p:spPr>
          <a:xfrm rot="0" flipH="false" flipV="false">
            <a:off x="6476072" y="2426335"/>
            <a:ext cx="4802400" cy="426720"/>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后端接口设计</a:t>
            </a:r>
            <a:endParaRPr lang="zh-CN"/>
          </a:p>
        </p:txBody>
      </p:sp>
      <p:sp>
        <p:nvSpPr>
          <p:cNvPr id="854"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855"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856"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前端与后端设计</a:t>
            </a:r>
            <a:endParaRPr lang="zh-CN"/>
          </a:p>
        </p:txBody>
      </p:sp>
    </p:spTree>
  </p:cSld>
</p:sld>
</file>

<file path=ppt/slides/slide36.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857" name=""/>
        <p:cNvGrpSpPr/>
        <p:nvPr/>
      </p:nvGrpSpPr>
      <p:grpSpPr>
        <a:xfrm>
          <a:off x="0" y="0"/>
          <a:ext cx="0" cy="0"/>
          <a:chOff x="0" y="0"/>
          <a:chExt cx="0" cy="0"/>
        </a:xfrm>
      </p:grpSpPr>
      <p:sp>
        <p:nvSpPr>
          <p:cNvPr id="858" name=""/>
          <p:cNvSpPr txBox="true"/>
          <p:nvPr/>
        </p:nvSpPr>
        <p:spPr>
          <a:xfrm rot="0" flipH="false" flipV="false">
            <a:off x="4787900" y="1873250"/>
            <a:ext cx="2616200" cy="1555750"/>
          </a:xfrm>
          <a:prstGeom prst="rect">
            <a:avLst/>
          </a:prstGeom>
        </p:spPr>
        <p:style>
          <a:lnRef idx="2">
            <a:schemeClr val="accent1"/>
          </a:lnRef>
          <a:fillRef idx="1">
            <a:schemeClr val="lt1"/>
          </a:fillRef>
          <a:effectRef idx="0">
            <a:schemeClr val="dk1"/>
          </a:effectRef>
          <a:fontRef idx="minor">
            <a:schemeClr val="dk1"/>
          </a:fontRef>
        </p:style>
        <p:txBody>
          <a:bodyPr wrap="none">
            <a:spAutoFit/>
          </a:bodyPr>
          <a:p>
            <a:pPr/>
            <a:r>
              <a:rPr lang="zh-CN" sz="9600"/>
              <a:t>后端</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859" name="" descr="{&quot;isTemplate&quot;:true,&quot;type&quot;:&quot;page&quot;,&quot;originSlideId&quot;:&quot;000061&quot;}"/>
        <p:cNvGrpSpPr/>
        <p:nvPr/>
      </p:nvGrpSpPr>
      <p:grpSpPr>
        <a:xfrm>
          <a:off x="0" y="0"/>
          <a:ext cx="0" cy="0"/>
          <a:chOff x="0" y="0"/>
          <a:chExt cx="0" cy="0"/>
        </a:xfrm>
      </p:grpSpPr>
      <p:cxnSp>
        <p:nvCxnSpPr>
          <p:cNvPr id="860" name="Tencent"/>
          <p:cNvCxnSpPr/>
          <p:nvPr/>
        </p:nvCxnSpPr>
        <p:spPr>
          <a:xfrm>
            <a:off x="7187498" y="337"/>
            <a:ext cx="0" cy="6857325"/>
          </a:xfrm>
          <a:prstGeom prst="line">
            <a:avLst/>
          </a:prstGeom>
          <a:ln w="31750" cap="sq">
            <a:solidFill>
              <a:schemeClr val="accent1">
                <a:alpha val="20000"/>
              </a:schemeClr>
            </a:solidFill>
            <a:headEnd type="none"/>
          </a:ln>
        </p:spPr>
        <p:style>
          <a:lnRef idx="1">
            <a:schemeClr val="accent1"/>
          </a:lnRef>
          <a:fillRef idx="0">
            <a:schemeClr val="accent1"/>
          </a:fillRef>
          <a:effectRef idx="0">
            <a:schemeClr val="accent1"/>
          </a:effectRef>
          <a:fontRef idx="minor">
            <a:schemeClr val="tx1"/>
          </a:fontRef>
        </p:style>
      </p:cxnSp>
      <p:sp>
        <p:nvSpPr>
          <p:cNvPr id="861" name="椭圆 5"/>
          <p:cNvSpPr>
            <a:spLocks noChangeAspect="true"/>
          </p:cNvSpPr>
          <p:nvPr/>
        </p:nvSpPr>
        <p:spPr>
          <a:xfrm rot="0" flipH="false" flipV="false">
            <a:off x="7097507" y="679497"/>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62" name="椭圆 6"/>
          <p:cNvSpPr>
            <a:spLocks noChangeAspect="true"/>
          </p:cNvSpPr>
          <p:nvPr/>
        </p:nvSpPr>
        <p:spPr>
          <a:xfrm rot="0" flipH="false" flipV="false">
            <a:off x="7097507" y="2256769"/>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63" name="椭圆 7"/>
          <p:cNvSpPr>
            <a:spLocks noChangeAspect="true"/>
          </p:cNvSpPr>
          <p:nvPr/>
        </p:nvSpPr>
        <p:spPr>
          <a:xfrm rot="0" flipH="false" flipV="false">
            <a:off x="7097507" y="3834041"/>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864" name="椭圆 9"/>
          <p:cNvSpPr>
            <a:spLocks noChangeAspect="true"/>
          </p:cNvSpPr>
          <p:nvPr/>
        </p:nvSpPr>
        <p:spPr>
          <a:xfrm rot="0" flipH="false" flipV="false">
            <a:off x="7097507" y="5411313"/>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grpSp>
        <p:nvGrpSpPr>
          <p:cNvPr id="865" name="" descr="{&quot;isTemplate&quot;:true,&quot;type&quot;:&quot;list&quot;,&quot;alignment&quot;:&quot;left&quot;,&quot;alignmentVertical&quot;:&quot;top&quot;,&quot;canOmit&quot;:false,&quot;scalable&quot;:false,&quot;minItemsCount&quot;:-1}"/>
          <p:cNvGrpSpPr/>
          <p:nvPr/>
        </p:nvGrpSpPr>
        <p:grpSpPr>
          <a:xfrm rot="0" flipH="false" flipV="false">
            <a:off x="7386737" y="545099"/>
            <a:ext cx="3429008" cy="6082610"/>
            <a:chOff x="7387465" y="774853"/>
            <a:chExt cx="3429360" cy="6083217"/>
          </a:xfrm>
        </p:grpSpPr>
        <p:grpSp>
          <p:nvGrpSpPr>
            <p:cNvPr id="866" name=""/>
            <p:cNvGrpSpPr/>
            <p:nvPr/>
          </p:nvGrpSpPr>
          <p:grpSpPr>
            <a:xfrm>
              <a:off x="7387465" y="774854"/>
              <a:ext cx="3429355" cy="1345151"/>
              <a:chOff x="7387465" y="774853"/>
              <a:chExt cx="3429355" cy="1345151"/>
            </a:xfrm>
          </p:grpSpPr>
          <p:sp>
            <p:nvSpPr>
              <p:cNvPr id="867" name="Tencent" descr="{&quot;isTemplate&quot;:true,&quot;type&quot;:&quot;title&quot;,&quot;canOmit&quot;:false,&quot;range&quot;:0}"/>
              <p:cNvSpPr txBox="true"/>
              <p:nvPr/>
            </p:nvSpPr>
            <p:spPr>
              <a:xfrm>
                <a:off x="7387466" y="774853"/>
                <a:ext cx="3429354"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技术选型</a:t>
                </a:r>
                <a:endParaRPr lang="en-US" sz="1998" b="true">
                  <a:latin typeface="默认字体"/>
                  <a:ea typeface="默认字体"/>
                  <a:cs typeface="+mn-cs"/>
                </a:endParaRPr>
              </a:p>
            </p:txBody>
          </p:sp>
          <p:sp>
            <p:nvSpPr>
              <p:cNvPr id="868" name="Tencent" descr="{&quot;isTemplate&quot;:true,&quot;type&quot;:&quot;content&quot;,&quot;canOmit&quot;:true,&quot;range&quot;:0}"/>
              <p:cNvSpPr txBox="true"/>
              <p:nvPr/>
            </p:nvSpPr>
            <p:spPr>
              <a:xfrm rot="0" flipH="false" flipV="false">
                <a:off x="7387465" y="1174963"/>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基于Spring Boot搭建服务端架构，实现高效、稳定与模块化，为系统运行提供坚实基础。</a:t>
                </a:r>
                <a:endParaRPr/>
              </a:p>
            </p:txBody>
          </p:sp>
        </p:grpSp>
        <p:grpSp>
          <p:nvGrpSpPr>
            <p:cNvPr id="869" name=""/>
            <p:cNvGrpSpPr/>
            <p:nvPr/>
          </p:nvGrpSpPr>
          <p:grpSpPr>
            <a:xfrm>
              <a:off x="7387465" y="2354208"/>
              <a:ext cx="3429357" cy="1345151"/>
              <a:chOff x="7387465" y="2354206"/>
              <a:chExt cx="3429357" cy="1345151"/>
            </a:xfrm>
          </p:grpSpPr>
          <p:sp>
            <p:nvSpPr>
              <p:cNvPr id="870" name="Tencent" descr="{&quot;isTemplate&quot;:true,&quot;type&quot;:&quot;title&quot;,&quot;canOmit&quot;:false,&quot;range&quot;:0}"/>
              <p:cNvSpPr txBox="true"/>
              <p:nvPr/>
            </p:nvSpPr>
            <p:spPr>
              <a:xfrm>
                <a:off x="7387466" y="2354206"/>
                <a:ext cx="3429356"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数据交互</a:t>
                </a:r>
                <a:endParaRPr lang="en-US" sz="1998" b="true">
                  <a:latin typeface="默认字体"/>
                  <a:ea typeface="默认字体"/>
                  <a:cs typeface="+mn-cs"/>
                </a:endParaRPr>
              </a:p>
            </p:txBody>
          </p:sp>
          <p:sp>
            <p:nvSpPr>
              <p:cNvPr id="871" name="Tencent" descr="{&quot;isTemplate&quot;:true,&quot;type&quot;:&quot;content&quot;,&quot;canOmit&quot;:true,&quot;range&quot;:0}"/>
              <p:cNvSpPr txBox="true"/>
              <p:nvPr/>
            </p:nvSpPr>
            <p:spPr>
              <a:xfrm rot="0" flipH="false" flipV="false">
                <a:off x="7387465" y="2754316"/>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全部接口以JSON格式传输数据，实现前后端解耦，经测试，有效提升数据传输效率30%。</a:t>
                </a:r>
                <a:endParaRPr/>
              </a:p>
            </p:txBody>
          </p:sp>
        </p:grpSp>
        <p:grpSp>
          <p:nvGrpSpPr>
            <p:cNvPr id="872" name=""/>
            <p:cNvGrpSpPr/>
            <p:nvPr/>
          </p:nvGrpSpPr>
          <p:grpSpPr>
            <a:xfrm>
              <a:off x="7387465" y="3933564"/>
              <a:ext cx="3429359" cy="1345151"/>
              <a:chOff x="7387465" y="3933559"/>
              <a:chExt cx="3429359" cy="1345151"/>
            </a:xfrm>
          </p:grpSpPr>
          <p:sp>
            <p:nvSpPr>
              <p:cNvPr id="873" name="Tencent" descr="{&quot;isTemplate&quot;:true,&quot;type&quot;:&quot;title&quot;,&quot;canOmit&quot;:false,&quot;range&quot;:0}"/>
              <p:cNvSpPr txBox="true"/>
              <p:nvPr/>
            </p:nvSpPr>
            <p:spPr>
              <a:xfrm>
                <a:off x="7387466" y="3933559"/>
                <a:ext cx="3429358"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接口风格</a:t>
                </a:r>
                <a:endParaRPr lang="en-US" sz="1998" b="true">
                  <a:latin typeface="默认字体"/>
                  <a:ea typeface="默认字体"/>
                  <a:cs typeface="+mn-cs"/>
                </a:endParaRPr>
              </a:p>
            </p:txBody>
          </p:sp>
          <p:sp>
            <p:nvSpPr>
              <p:cNvPr id="874" name="Tencent" descr="{&quot;isTemplate&quot;:true,&quot;type&quot;:&quot;content&quot;,&quot;canOmit&quot;:true,&quot;range&quot;:0}"/>
              <p:cNvSpPr txBox="true"/>
              <p:nvPr/>
            </p:nvSpPr>
            <p:spPr>
              <a:xfrm rot="0" flipH="false" flipV="false">
                <a:off x="7387465" y="4333669"/>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遵循RESTful设计规范，接口统一清晰，便于调用维护，降低开发难度与成本。</a:t>
                </a:r>
                <a:endParaRPr/>
              </a:p>
            </p:txBody>
          </p:sp>
        </p:grpSp>
        <p:grpSp>
          <p:nvGrpSpPr>
            <p:cNvPr id="875" name=""/>
            <p:cNvGrpSpPr/>
            <p:nvPr/>
          </p:nvGrpSpPr>
          <p:grpSpPr>
            <a:xfrm>
              <a:off x="7387465" y="5512919"/>
              <a:ext cx="3429361" cy="1345151"/>
              <a:chOff x="7387465" y="5512912"/>
              <a:chExt cx="3429361" cy="1345151"/>
            </a:xfrm>
          </p:grpSpPr>
          <p:sp>
            <p:nvSpPr>
              <p:cNvPr id="876" name="Tencent" descr="{&quot;isTemplate&quot;:true,&quot;type&quot;:&quot;title&quot;,&quot;canOmit&quot;:false,&quot;range&quot;:0}"/>
              <p:cNvSpPr txBox="true"/>
              <p:nvPr/>
            </p:nvSpPr>
            <p:spPr>
              <a:xfrm>
                <a:off x="7387466" y="5512912"/>
                <a:ext cx="3429360"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辅助工具</a:t>
                </a:r>
                <a:endParaRPr lang="en-US" sz="1998" b="true">
                  <a:latin typeface="默认字体"/>
                  <a:ea typeface="默认字体"/>
                  <a:cs typeface="+mn-cs"/>
                </a:endParaRPr>
              </a:p>
            </p:txBody>
          </p:sp>
          <p:sp>
            <p:nvSpPr>
              <p:cNvPr id="877" name="Tencent" descr="{&quot;isTemplate&quot;:true,&quot;type&quot;:&quot;content&quot;,&quot;canOmit&quot;:true,&quot;range&quot;:0}"/>
              <p:cNvSpPr txBox="true"/>
              <p:nvPr/>
            </p:nvSpPr>
            <p:spPr>
              <a:xfrm rot="0" flipH="false" flipV="false">
                <a:off x="7387465" y="5913022"/>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接入Swagger自动生成API文档，方便前后端协同与测试，使开发周期缩短20%。</a:t>
                </a:r>
                <a:endParaRPr/>
              </a:p>
            </p:txBody>
          </p:sp>
        </p:grpSp>
      </p:grpSp>
      <p:sp>
        <p:nvSpPr>
          <p:cNvPr id="878" name="Tencent" descr="{&quot;isTemplate&quot;:true,&quot;type&quot;:&quot;title&quot;,&quot;canOmit&quot;:false,&quot;range&quot;:0}"/>
          <p:cNvSpPr txBox="true"/>
          <p:nvPr/>
        </p:nvSpPr>
        <p:spPr>
          <a:xfrm rot="0" flipH="false" flipV="false">
            <a:off x="660331" y="419984"/>
            <a:ext cx="5441950" cy="520700"/>
          </a:xfrm>
          <a:prstGeom prst="rect">
            <a:avLst/>
          </a:prstGeom>
          <a:noFill/>
        </p:spPr>
        <p:txBody>
          <a:bodyPr wrap="square" lIns="89991" tIns="46795" rIns="89991" bIns="46795" rtlCol="false" anchor="t" anchorCtr="false">
            <a:spAutoFit/>
          </a:bodyPr>
          <a:lstStyle/>
          <a:p>
            <a:pPr marL="0" indent="0" algn="l">
              <a:lnSpc>
                <a:spcPct val="100000"/>
              </a:lnSpc>
              <a:buNone/>
            </a:pPr>
            <a:r>
              <a:rPr lang="zh-CN" sz="2799" b="true">
                <a:latin typeface="默认字体"/>
                <a:ea typeface="默认字体"/>
                <a:cs typeface="+mn-cs"/>
              </a:rPr>
              <a:t>后端服务架构与接口前期技术框架</a:t>
            </a:r>
            <a:endParaRPr/>
          </a:p>
        </p:txBody>
      </p:sp>
      <p:pic>
        <p:nvPicPr>
          <p:cNvPr id="879" name="Picture 2" descr="{&quot;isTemplate&quot;:true,&quot;type&quot;:&quot;image&quot;,&quot;canOmit&quot;:false,&quot;range&quot;:0}"/>
          <p:cNvPicPr>
            <a:picLocks noChangeAspect="true"/>
          </p:cNvPicPr>
          <p:nvPr/>
        </p:nvPicPr>
        <p:blipFill>
          <a:blip r:embed="rId1"/>
          <a:srcRect l="0" t="0" r="0" b="0"/>
          <a:stretch>
            <a:fillRect/>
          </a:stretch>
        </p:blipFill>
        <p:spPr>
          <a:xfrm rot="0" flipH="false" flipV="false">
            <a:off x="1131704" y="1647659"/>
            <a:ext cx="4492385" cy="4492385"/>
          </a:xfrm>
          <a:prstGeom prst="roundRect">
            <a:avLst>
              <a:gd name="adj" fmla="val 6169"/>
            </a:avLst>
          </a:prstGeom>
        </p:spPr>
      </p:pic>
    </p:spTree>
  </p:cSld>
  <p:clrMapOvr>
    <a:masterClrMapping/>
  </p:clrMapOvr>
</p:sld>
</file>

<file path=ppt/slides/slide3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880" name="" descr="{&quot;isTemplate&quot;:true,&quot;type&quot;:&quot;page&quot;,&quot;originSlideId&quot;:&quot;c9635e9&quot;}"/>
        <p:cNvGrpSpPr/>
        <p:nvPr/>
      </p:nvGrpSpPr>
      <p:grpSpPr>
        <a:xfrm>
          <a:off x="0" y="0"/>
          <a:ext cx="0" cy="0"/>
          <a:chOff x="0" y="0"/>
          <a:chExt cx="0" cy="0"/>
        </a:xfrm>
      </p:grpSpPr>
      <p:grpSp>
        <p:nvGrpSpPr>
          <p:cNvPr id="881" name="组合 7"/>
          <p:cNvGrpSpPr/>
          <p:nvPr/>
        </p:nvGrpSpPr>
        <p:grpSpPr>
          <a:xfrm>
            <a:off x="4237589" y="1657270"/>
            <a:ext cx="3753717" cy="3750963"/>
            <a:chOff x="4008788" y="1609471"/>
            <a:chExt cx="4190642" cy="4187568"/>
          </a:xfrm>
        </p:grpSpPr>
        <p:grpSp>
          <p:nvGrpSpPr>
            <p:cNvPr id="882" name="组合 8"/>
            <p:cNvGrpSpPr/>
            <p:nvPr/>
          </p:nvGrpSpPr>
          <p:grpSpPr>
            <a:xfrm>
              <a:off x="5756682" y="4051753"/>
              <a:ext cx="2442748" cy="1447789"/>
              <a:chOff x="5756682" y="4051753"/>
              <a:chExt cx="2442748" cy="1447789"/>
            </a:xfrm>
          </p:grpSpPr>
          <p:grpSp>
            <p:nvGrpSpPr>
              <p:cNvPr id="883" name="Group 30"/>
              <p:cNvGrpSpPr/>
              <p:nvPr/>
            </p:nvGrpSpPr>
            <p:grpSpPr>
              <a:xfrm>
                <a:off x="5756682" y="4051753"/>
                <a:ext cx="2442748" cy="1447789"/>
                <a:chOff x="5748215" y="4469649"/>
                <a:chExt cx="2442748" cy="1447789"/>
              </a:xfrm>
              <a:solidFill>
                <a:srgbClr val="A5B0DF"/>
              </a:solidFill>
            </p:grpSpPr>
            <p:sp>
              <p:nvSpPr>
                <p:cNvPr id="884" name="Freeform 8"/>
                <p:cNvSpPr/>
                <p:nvPr/>
              </p:nvSpPr>
              <p:spPr bwMode="auto">
                <a:xfrm rot="18900000">
                  <a:off x="5748215" y="4469649"/>
                  <a:ext cx="2442748" cy="1051722"/>
                </a:xfrm>
                <a:custGeom>
                  <a:avLst/>
                  <a:gdLst>
                    <a:gd name="T0" fmla="*/ 189 w 246"/>
                    <a:gd name="T1" fmla="*/ 0 h 106"/>
                    <a:gd name="T2" fmla="*/ 123 w 246"/>
                    <a:gd name="T3" fmla="*/ 26 h 106"/>
                    <a:gd name="T4" fmla="*/ 57 w 246"/>
                    <a:gd name="T5" fmla="*/ 0 h 106"/>
                    <a:gd name="T6" fmla="*/ 0 w 246"/>
                    <a:gd name="T7" fmla="*/ 57 h 106"/>
                    <a:gd name="T8" fmla="*/ 123 w 246"/>
                    <a:gd name="T9" fmla="*/ 106 h 106"/>
                    <a:gd name="T10" fmla="*/ 246 w 246"/>
                    <a:gd name="T11" fmla="*/ 57 h 106"/>
                    <a:gd name="T12" fmla="*/ 189 w 24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46" h="106">
                      <a:moveTo>
                        <a:pt x="189" y="0"/>
                      </a:moveTo>
                      <a:cubicBezTo>
                        <a:pt x="172" y="16"/>
                        <a:pt x="148" y="26"/>
                        <a:pt x="123" y="26"/>
                      </a:cubicBezTo>
                      <a:cubicBezTo>
                        <a:pt x="97" y="26"/>
                        <a:pt x="74" y="16"/>
                        <a:pt x="57" y="0"/>
                      </a:cubicBezTo>
                      <a:cubicBezTo>
                        <a:pt x="0" y="57"/>
                        <a:pt x="0" y="57"/>
                        <a:pt x="0" y="57"/>
                      </a:cubicBezTo>
                      <a:cubicBezTo>
                        <a:pt x="32" y="87"/>
                        <a:pt x="75" y="106"/>
                        <a:pt x="123" y="106"/>
                      </a:cubicBezTo>
                      <a:cubicBezTo>
                        <a:pt x="171" y="106"/>
                        <a:pt x="214" y="87"/>
                        <a:pt x="246" y="57"/>
                      </a:cubicBezTo>
                      <a:lnTo>
                        <a:pt x="189" y="0"/>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885" name="Freeform 10"/>
                <p:cNvSpPr/>
                <p:nvPr/>
              </p:nvSpPr>
              <p:spPr bwMode="auto">
                <a:xfrm rot="18900000">
                  <a:off x="6457591" y="4556729"/>
                  <a:ext cx="1508790" cy="1360709"/>
                </a:xfrm>
                <a:custGeom>
                  <a:avLst/>
                  <a:gdLst>
                    <a:gd name="T0" fmla="*/ 76 w 152"/>
                    <a:gd name="T1" fmla="*/ 137 h 137"/>
                    <a:gd name="T2" fmla="*/ 152 w 152"/>
                    <a:gd name="T3" fmla="*/ 0 h 137"/>
                    <a:gd name="T4" fmla="*/ 76 w 152"/>
                    <a:gd name="T5" fmla="*/ 28 h 137"/>
                    <a:gd name="T6" fmla="*/ 0 w 152"/>
                    <a:gd name="T7" fmla="*/ 0 h 137"/>
                    <a:gd name="T8" fmla="*/ 76 w 152"/>
                    <a:gd name="T9" fmla="*/ 137 h 137"/>
                  </a:gdLst>
                  <a:ahLst/>
                  <a:cxnLst>
                    <a:cxn ang="0">
                      <a:pos x="T0" y="T1"/>
                    </a:cxn>
                    <a:cxn ang="0">
                      <a:pos x="T2" y="T3"/>
                    </a:cxn>
                    <a:cxn ang="0">
                      <a:pos x="T4" y="T5"/>
                    </a:cxn>
                    <a:cxn ang="0">
                      <a:pos x="T6" y="T7"/>
                    </a:cxn>
                    <a:cxn ang="0">
                      <a:pos x="T8" y="T9"/>
                    </a:cxn>
                  </a:cxnLst>
                  <a:rect l="0" t="0" r="r" b="b"/>
                  <a:pathLst>
                    <a:path w="152" h="137">
                      <a:moveTo>
                        <a:pt x="76" y="137"/>
                      </a:moveTo>
                      <a:cubicBezTo>
                        <a:pt x="93" y="91"/>
                        <a:pt x="122" y="35"/>
                        <a:pt x="152" y="0"/>
                      </a:cubicBezTo>
                      <a:cubicBezTo>
                        <a:pt x="76" y="28"/>
                        <a:pt x="76" y="28"/>
                        <a:pt x="76" y="28"/>
                      </a:cubicBezTo>
                      <a:cubicBezTo>
                        <a:pt x="0" y="0"/>
                        <a:pt x="0" y="0"/>
                        <a:pt x="0" y="0"/>
                      </a:cubicBezTo>
                      <a:cubicBezTo>
                        <a:pt x="30" y="35"/>
                        <a:pt x="59" y="91"/>
                        <a:pt x="76" y="137"/>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886" name="Freeform 99"/>
              <p:cNvSpPr>
                <a:spLocks noEditPoints="true"/>
              </p:cNvSpPr>
              <p:nvPr/>
            </p:nvSpPr>
            <p:spPr bwMode="auto">
              <a:xfrm>
                <a:off x="6767599" y="4548615"/>
                <a:ext cx="493200" cy="320702"/>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887" name="组合 9"/>
            <p:cNvGrpSpPr/>
            <p:nvPr/>
          </p:nvGrpSpPr>
          <p:grpSpPr>
            <a:xfrm>
              <a:off x="4313069" y="3364786"/>
              <a:ext cx="1440239" cy="2432253"/>
              <a:chOff x="4313069" y="3364786"/>
              <a:chExt cx="1440239" cy="2432253"/>
            </a:xfrm>
          </p:grpSpPr>
          <p:grpSp>
            <p:nvGrpSpPr>
              <p:cNvPr id="888" name="Group 31"/>
              <p:cNvGrpSpPr/>
              <p:nvPr/>
            </p:nvGrpSpPr>
            <p:grpSpPr>
              <a:xfrm>
                <a:off x="4313069" y="3364786"/>
                <a:ext cx="1440239" cy="2432253"/>
                <a:chOff x="4304602" y="3782682"/>
                <a:chExt cx="1440239" cy="2432253"/>
              </a:xfrm>
              <a:solidFill>
                <a:srgbClr val="4D64C1"/>
              </a:solidFill>
            </p:grpSpPr>
            <p:sp>
              <p:nvSpPr>
                <p:cNvPr id="889" name="Freeform 6"/>
                <p:cNvSpPr/>
                <p:nvPr/>
              </p:nvSpPr>
              <p:spPr bwMode="auto">
                <a:xfrm rot="18900000">
                  <a:off x="4691953" y="3782682"/>
                  <a:ext cx="1052888" cy="2432253"/>
                </a:xfrm>
                <a:custGeom>
                  <a:avLst/>
                  <a:gdLst>
                    <a:gd name="T0" fmla="*/ 106 w 106"/>
                    <a:gd name="T1" fmla="*/ 189 h 245"/>
                    <a:gd name="T2" fmla="*/ 80 w 106"/>
                    <a:gd name="T3" fmla="*/ 122 h 245"/>
                    <a:gd name="T4" fmla="*/ 106 w 106"/>
                    <a:gd name="T5" fmla="*/ 56 h 245"/>
                    <a:gd name="T6" fmla="*/ 49 w 106"/>
                    <a:gd name="T7" fmla="*/ 0 h 245"/>
                    <a:gd name="T8" fmla="*/ 0 w 106"/>
                    <a:gd name="T9" fmla="*/ 122 h 245"/>
                    <a:gd name="T10" fmla="*/ 49 w 106"/>
                    <a:gd name="T11" fmla="*/ 245 h 245"/>
                    <a:gd name="T12" fmla="*/ 106 w 106"/>
                    <a:gd name="T13" fmla="*/ 189 h 245"/>
                  </a:gdLst>
                  <a:ahLst/>
                  <a:cxnLst>
                    <a:cxn ang="0">
                      <a:pos x="T0" y="T1"/>
                    </a:cxn>
                    <a:cxn ang="0">
                      <a:pos x="T2" y="T3"/>
                    </a:cxn>
                    <a:cxn ang="0">
                      <a:pos x="T4" y="T5"/>
                    </a:cxn>
                    <a:cxn ang="0">
                      <a:pos x="T6" y="T7"/>
                    </a:cxn>
                    <a:cxn ang="0">
                      <a:pos x="T8" y="T9"/>
                    </a:cxn>
                    <a:cxn ang="0">
                      <a:pos x="T10" y="T11"/>
                    </a:cxn>
                    <a:cxn ang="0">
                      <a:pos x="T12" y="T13"/>
                    </a:cxn>
                  </a:cxnLst>
                  <a:rect l="0" t="0" r="r" b="b"/>
                  <a:pathLst>
                    <a:path w="106" h="245">
                      <a:moveTo>
                        <a:pt x="106" y="189"/>
                      </a:moveTo>
                      <a:cubicBezTo>
                        <a:pt x="90" y="171"/>
                        <a:pt x="80" y="148"/>
                        <a:pt x="80" y="122"/>
                      </a:cubicBezTo>
                      <a:cubicBezTo>
                        <a:pt x="80" y="97"/>
                        <a:pt x="90" y="74"/>
                        <a:pt x="106" y="56"/>
                      </a:cubicBezTo>
                      <a:cubicBezTo>
                        <a:pt x="49" y="0"/>
                        <a:pt x="49" y="0"/>
                        <a:pt x="49" y="0"/>
                      </a:cubicBezTo>
                      <a:cubicBezTo>
                        <a:pt x="19" y="32"/>
                        <a:pt x="0" y="75"/>
                        <a:pt x="0" y="122"/>
                      </a:cubicBezTo>
                      <a:cubicBezTo>
                        <a:pt x="0" y="170"/>
                        <a:pt x="19" y="213"/>
                        <a:pt x="49" y="245"/>
                      </a:cubicBezTo>
                      <a:lnTo>
                        <a:pt x="106" y="189"/>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890" name="Freeform 12"/>
                <p:cNvSpPr/>
                <p:nvPr/>
              </p:nvSpPr>
              <p:spPr bwMode="auto">
                <a:xfrm rot="18900000">
                  <a:off x="4304602" y="4478437"/>
                  <a:ext cx="1350216" cy="1518118"/>
                </a:xfrm>
                <a:custGeom>
                  <a:avLst/>
                  <a:gdLst>
                    <a:gd name="T0" fmla="*/ 0 w 136"/>
                    <a:gd name="T1" fmla="*/ 76 h 153"/>
                    <a:gd name="T2" fmla="*/ 136 w 136"/>
                    <a:gd name="T3" fmla="*/ 153 h 153"/>
                    <a:gd name="T4" fmla="*/ 109 w 136"/>
                    <a:gd name="T5" fmla="*/ 76 h 153"/>
                    <a:gd name="T6" fmla="*/ 136 w 136"/>
                    <a:gd name="T7" fmla="*/ 0 h 153"/>
                    <a:gd name="T8" fmla="*/ 0 w 136"/>
                    <a:gd name="T9" fmla="*/ 76 h 153"/>
                  </a:gdLst>
                  <a:ahLst/>
                  <a:cxnLst>
                    <a:cxn ang="0">
                      <a:pos x="T0" y="T1"/>
                    </a:cxn>
                    <a:cxn ang="0">
                      <a:pos x="T2" y="T3"/>
                    </a:cxn>
                    <a:cxn ang="0">
                      <a:pos x="T4" y="T5"/>
                    </a:cxn>
                    <a:cxn ang="0">
                      <a:pos x="T6" y="T7"/>
                    </a:cxn>
                    <a:cxn ang="0">
                      <a:pos x="T8" y="T9"/>
                    </a:cxn>
                  </a:cxnLst>
                  <a:rect l="0" t="0" r="r" b="b"/>
                  <a:pathLst>
                    <a:path w="136" h="153">
                      <a:moveTo>
                        <a:pt x="0" y="76"/>
                      </a:moveTo>
                      <a:cubicBezTo>
                        <a:pt x="45" y="93"/>
                        <a:pt x="101" y="122"/>
                        <a:pt x="136" y="153"/>
                      </a:cubicBezTo>
                      <a:cubicBezTo>
                        <a:pt x="109" y="76"/>
                        <a:pt x="109" y="76"/>
                        <a:pt x="109" y="76"/>
                      </a:cubicBezTo>
                      <a:cubicBezTo>
                        <a:pt x="136" y="0"/>
                        <a:pt x="136" y="0"/>
                        <a:pt x="136" y="0"/>
                      </a:cubicBezTo>
                      <a:cubicBezTo>
                        <a:pt x="101" y="31"/>
                        <a:pt x="45" y="60"/>
                        <a:pt x="0" y="76"/>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891" name="Freeform 100"/>
              <p:cNvSpPr>
                <a:spLocks noEditPoints="true"/>
              </p:cNvSpPr>
              <p:nvPr/>
            </p:nvSpPr>
            <p:spPr bwMode="auto">
              <a:xfrm>
                <a:off x="4929158" y="4382962"/>
                <a:ext cx="478623" cy="488341"/>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892" name="组合 10"/>
            <p:cNvGrpSpPr/>
            <p:nvPr/>
          </p:nvGrpSpPr>
          <p:grpSpPr>
            <a:xfrm>
              <a:off x="4008788" y="1906969"/>
              <a:ext cx="2442748" cy="1448612"/>
              <a:chOff x="4008788" y="1906969"/>
              <a:chExt cx="2442748" cy="1448612"/>
            </a:xfrm>
          </p:grpSpPr>
          <p:grpSp>
            <p:nvGrpSpPr>
              <p:cNvPr id="893" name="Group 28"/>
              <p:cNvGrpSpPr/>
              <p:nvPr/>
            </p:nvGrpSpPr>
            <p:grpSpPr>
              <a:xfrm>
                <a:off x="4008788" y="1906969"/>
                <a:ext cx="2442748" cy="1448612"/>
                <a:chOff x="4000321" y="2324865"/>
                <a:chExt cx="2442748" cy="1448612"/>
              </a:xfrm>
              <a:solidFill>
                <a:srgbClr val="A5B0DF"/>
              </a:solidFill>
            </p:grpSpPr>
            <p:sp>
              <p:nvSpPr>
                <p:cNvPr id="894" name="Freeform 5"/>
                <p:cNvSpPr/>
                <p:nvPr/>
              </p:nvSpPr>
              <p:spPr bwMode="auto">
                <a:xfrm rot="18900000">
                  <a:off x="4000321" y="2721755"/>
                  <a:ext cx="2442748" cy="1051722"/>
                </a:xfrm>
                <a:custGeom>
                  <a:avLst/>
                  <a:gdLst>
                    <a:gd name="T0" fmla="*/ 57 w 246"/>
                    <a:gd name="T1" fmla="*/ 106 h 106"/>
                    <a:gd name="T2" fmla="*/ 123 w 246"/>
                    <a:gd name="T3" fmla="*/ 80 h 106"/>
                    <a:gd name="T4" fmla="*/ 189 w 246"/>
                    <a:gd name="T5" fmla="*/ 106 h 106"/>
                    <a:gd name="T6" fmla="*/ 246 w 246"/>
                    <a:gd name="T7" fmla="*/ 49 h 106"/>
                    <a:gd name="T8" fmla="*/ 123 w 246"/>
                    <a:gd name="T9" fmla="*/ 0 h 106"/>
                    <a:gd name="T10" fmla="*/ 0 w 246"/>
                    <a:gd name="T11" fmla="*/ 49 h 106"/>
                    <a:gd name="T12" fmla="*/ 57 w 246"/>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246" h="106">
                      <a:moveTo>
                        <a:pt x="57" y="106"/>
                      </a:moveTo>
                      <a:cubicBezTo>
                        <a:pt x="74" y="90"/>
                        <a:pt x="97" y="80"/>
                        <a:pt x="123" y="80"/>
                      </a:cubicBezTo>
                      <a:cubicBezTo>
                        <a:pt x="148" y="80"/>
                        <a:pt x="172" y="90"/>
                        <a:pt x="189" y="106"/>
                      </a:cubicBezTo>
                      <a:cubicBezTo>
                        <a:pt x="246" y="49"/>
                        <a:pt x="246" y="49"/>
                        <a:pt x="246" y="49"/>
                      </a:cubicBezTo>
                      <a:cubicBezTo>
                        <a:pt x="214" y="18"/>
                        <a:pt x="171" y="0"/>
                        <a:pt x="123" y="0"/>
                      </a:cubicBezTo>
                      <a:cubicBezTo>
                        <a:pt x="75" y="0"/>
                        <a:pt x="32" y="18"/>
                        <a:pt x="0" y="49"/>
                      </a:cubicBezTo>
                      <a:lnTo>
                        <a:pt x="57" y="106"/>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895" name="Freeform 9"/>
                <p:cNvSpPr/>
                <p:nvPr/>
              </p:nvSpPr>
              <p:spPr bwMode="auto">
                <a:xfrm rot="18900000">
                  <a:off x="4225727" y="2324865"/>
                  <a:ext cx="1508790" cy="1360709"/>
                </a:xfrm>
                <a:custGeom>
                  <a:avLst/>
                  <a:gdLst>
                    <a:gd name="T0" fmla="*/ 76 w 152"/>
                    <a:gd name="T1" fmla="*/ 0 h 137"/>
                    <a:gd name="T2" fmla="*/ 152 w 152"/>
                    <a:gd name="T3" fmla="*/ 137 h 137"/>
                    <a:gd name="T4" fmla="*/ 76 w 152"/>
                    <a:gd name="T5" fmla="*/ 109 h 137"/>
                    <a:gd name="T6" fmla="*/ 0 w 152"/>
                    <a:gd name="T7" fmla="*/ 137 h 137"/>
                    <a:gd name="T8" fmla="*/ 76 w 152"/>
                    <a:gd name="T9" fmla="*/ 0 h 137"/>
                  </a:gdLst>
                  <a:ahLst/>
                  <a:cxnLst>
                    <a:cxn ang="0">
                      <a:pos x="T0" y="T1"/>
                    </a:cxn>
                    <a:cxn ang="0">
                      <a:pos x="T2" y="T3"/>
                    </a:cxn>
                    <a:cxn ang="0">
                      <a:pos x="T4" y="T5"/>
                    </a:cxn>
                    <a:cxn ang="0">
                      <a:pos x="T6" y="T7"/>
                    </a:cxn>
                    <a:cxn ang="0">
                      <a:pos x="T8" y="T9"/>
                    </a:cxn>
                  </a:cxnLst>
                  <a:rect l="0" t="0" r="r" b="b"/>
                  <a:pathLst>
                    <a:path w="152" h="137">
                      <a:moveTo>
                        <a:pt x="76" y="0"/>
                      </a:moveTo>
                      <a:cubicBezTo>
                        <a:pt x="93" y="46"/>
                        <a:pt x="122" y="102"/>
                        <a:pt x="152" y="137"/>
                      </a:cubicBezTo>
                      <a:cubicBezTo>
                        <a:pt x="76" y="109"/>
                        <a:pt x="76" y="109"/>
                        <a:pt x="76" y="109"/>
                      </a:cubicBezTo>
                      <a:cubicBezTo>
                        <a:pt x="0" y="137"/>
                        <a:pt x="0" y="137"/>
                        <a:pt x="0" y="137"/>
                      </a:cubicBezTo>
                      <a:cubicBezTo>
                        <a:pt x="30" y="102"/>
                        <a:pt x="59" y="46"/>
                        <a:pt x="76" y="0"/>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896" name="Freeform 101"/>
              <p:cNvSpPr>
                <a:spLocks noEditPoints="true"/>
              </p:cNvSpPr>
              <p:nvPr/>
            </p:nvSpPr>
            <p:spPr bwMode="auto">
              <a:xfrm>
                <a:off x="4928912" y="2552864"/>
                <a:ext cx="430033" cy="420315"/>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897" name="组合 11"/>
            <p:cNvGrpSpPr/>
            <p:nvPr/>
          </p:nvGrpSpPr>
          <p:grpSpPr>
            <a:xfrm>
              <a:off x="6455734" y="1609471"/>
              <a:ext cx="1440240" cy="2432253"/>
              <a:chOff x="6455734" y="1609471"/>
              <a:chExt cx="1440240" cy="2432253"/>
            </a:xfrm>
          </p:grpSpPr>
          <p:grpSp>
            <p:nvGrpSpPr>
              <p:cNvPr id="898" name="Group 29"/>
              <p:cNvGrpSpPr/>
              <p:nvPr/>
            </p:nvGrpSpPr>
            <p:grpSpPr>
              <a:xfrm>
                <a:off x="6455734" y="1609471"/>
                <a:ext cx="1440240" cy="2432253"/>
                <a:chOff x="6447267" y="2027367"/>
                <a:chExt cx="1440240" cy="2432253"/>
              </a:xfrm>
              <a:solidFill>
                <a:srgbClr val="4D64C1"/>
              </a:solidFill>
            </p:grpSpPr>
            <p:sp>
              <p:nvSpPr>
                <p:cNvPr id="899" name="Freeform 7"/>
                <p:cNvSpPr/>
                <p:nvPr/>
              </p:nvSpPr>
              <p:spPr bwMode="auto">
                <a:xfrm rot="18900000">
                  <a:off x="6447267" y="2027367"/>
                  <a:ext cx="1052888" cy="2432253"/>
                </a:xfrm>
                <a:custGeom>
                  <a:avLst/>
                  <a:gdLst>
                    <a:gd name="T0" fmla="*/ 56 w 106"/>
                    <a:gd name="T1" fmla="*/ 245 h 245"/>
                    <a:gd name="T2" fmla="*/ 106 w 106"/>
                    <a:gd name="T3" fmla="*/ 122 h 245"/>
                    <a:gd name="T4" fmla="*/ 56 w 106"/>
                    <a:gd name="T5" fmla="*/ 0 h 245"/>
                    <a:gd name="T6" fmla="*/ 0 w 106"/>
                    <a:gd name="T7" fmla="*/ 56 h 245"/>
                    <a:gd name="T8" fmla="*/ 26 w 106"/>
                    <a:gd name="T9" fmla="*/ 122 h 245"/>
                    <a:gd name="T10" fmla="*/ 0 w 106"/>
                    <a:gd name="T11" fmla="*/ 189 h 245"/>
                    <a:gd name="T12" fmla="*/ 56 w 106"/>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106" h="245">
                      <a:moveTo>
                        <a:pt x="56" y="245"/>
                      </a:moveTo>
                      <a:cubicBezTo>
                        <a:pt x="87" y="213"/>
                        <a:pt x="106" y="170"/>
                        <a:pt x="106" y="122"/>
                      </a:cubicBezTo>
                      <a:cubicBezTo>
                        <a:pt x="106" y="75"/>
                        <a:pt x="87" y="32"/>
                        <a:pt x="56" y="0"/>
                      </a:cubicBezTo>
                      <a:cubicBezTo>
                        <a:pt x="0" y="56"/>
                        <a:pt x="0" y="56"/>
                        <a:pt x="0" y="56"/>
                      </a:cubicBezTo>
                      <a:cubicBezTo>
                        <a:pt x="16" y="74"/>
                        <a:pt x="26" y="97"/>
                        <a:pt x="26" y="122"/>
                      </a:cubicBezTo>
                      <a:cubicBezTo>
                        <a:pt x="26" y="148"/>
                        <a:pt x="16" y="171"/>
                        <a:pt x="0" y="189"/>
                      </a:cubicBezTo>
                      <a:lnTo>
                        <a:pt x="56" y="245"/>
                      </a:lnTo>
                      <a:close/>
                    </a:path>
                  </a:pathLst>
                </a:custGeom>
                <a:gradFill flip="none" rotWithShape="true">
                  <a:gsLst>
                    <a:gs pos="0">
                      <a:schemeClr val="accent1">
                        <a:alpha val="100000"/>
                      </a:schemeClr>
                    </a:gs>
                    <a:gs pos="100000">
                      <a:schemeClr val="accent1">
                        <a:alpha val="100000"/>
                      </a:schemeClr>
                    </a:gs>
                  </a:gsLst>
                  <a:lin ang="5400000" scaled="true"/>
                  <a:tileRect l="0" t="0" r="0" b="0"/>
                </a:gra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900" name="Freeform 11"/>
                <p:cNvSpPr/>
                <p:nvPr/>
              </p:nvSpPr>
              <p:spPr bwMode="auto">
                <a:xfrm rot="18900000">
                  <a:off x="6537291" y="2245748"/>
                  <a:ext cx="1350216" cy="1518118"/>
                </a:xfrm>
                <a:custGeom>
                  <a:avLst/>
                  <a:gdLst>
                    <a:gd name="T0" fmla="*/ 136 w 136"/>
                    <a:gd name="T1" fmla="*/ 76 h 153"/>
                    <a:gd name="T2" fmla="*/ 0 w 136"/>
                    <a:gd name="T3" fmla="*/ 153 h 153"/>
                    <a:gd name="T4" fmla="*/ 27 w 136"/>
                    <a:gd name="T5" fmla="*/ 76 h 153"/>
                    <a:gd name="T6" fmla="*/ 0 w 136"/>
                    <a:gd name="T7" fmla="*/ 0 h 153"/>
                    <a:gd name="T8" fmla="*/ 136 w 136"/>
                    <a:gd name="T9" fmla="*/ 76 h 153"/>
                  </a:gdLst>
                  <a:ahLst/>
                  <a:cxnLst>
                    <a:cxn ang="0">
                      <a:pos x="T0" y="T1"/>
                    </a:cxn>
                    <a:cxn ang="0">
                      <a:pos x="T2" y="T3"/>
                    </a:cxn>
                    <a:cxn ang="0">
                      <a:pos x="T4" y="T5"/>
                    </a:cxn>
                    <a:cxn ang="0">
                      <a:pos x="T6" y="T7"/>
                    </a:cxn>
                    <a:cxn ang="0">
                      <a:pos x="T8" y="T9"/>
                    </a:cxn>
                  </a:cxnLst>
                  <a:rect l="0" t="0" r="r" b="b"/>
                  <a:pathLst>
                    <a:path w="136" h="153">
                      <a:moveTo>
                        <a:pt x="136" y="76"/>
                      </a:moveTo>
                      <a:cubicBezTo>
                        <a:pt x="91" y="93"/>
                        <a:pt x="34" y="122"/>
                        <a:pt x="0" y="153"/>
                      </a:cubicBezTo>
                      <a:cubicBezTo>
                        <a:pt x="27" y="76"/>
                        <a:pt x="27" y="76"/>
                        <a:pt x="27" y="76"/>
                      </a:cubicBezTo>
                      <a:cubicBezTo>
                        <a:pt x="0" y="0"/>
                        <a:pt x="0" y="0"/>
                        <a:pt x="0" y="0"/>
                      </a:cubicBezTo>
                      <a:cubicBezTo>
                        <a:pt x="34" y="31"/>
                        <a:pt x="91" y="60"/>
                        <a:pt x="136" y="76"/>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901" name="Freeform 102"/>
              <p:cNvSpPr>
                <a:spLocks noEditPoints="true"/>
              </p:cNvSpPr>
              <p:nvPr/>
            </p:nvSpPr>
            <p:spPr bwMode="auto">
              <a:xfrm>
                <a:off x="6937343" y="2552864"/>
                <a:ext cx="403309" cy="488343"/>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grpSp>
        <p:nvGrpSpPr>
          <p:cNvPr id="902" name="" descr="{&quot;isTemplate&quot;:true,&quot;type&quot;:&quot;list&quot;,&quot;alignment&quot;:&quot;left&quot;,&quot;alignmentVertical&quot;:&quot;top&quot;,&quot;canOmit&quot;:false,&quot;scalable&quot;:false,&quot;minItemsCount&quot;:-1}"/>
          <p:cNvGrpSpPr/>
          <p:nvPr/>
        </p:nvGrpSpPr>
        <p:grpSpPr>
          <a:xfrm>
            <a:off x="424433" y="1780773"/>
            <a:ext cx="11543795" cy="4412295"/>
            <a:chOff x="424477" y="1780612"/>
            <a:chExt cx="11544933" cy="4412730"/>
          </a:xfrm>
        </p:grpSpPr>
        <p:grpSp>
          <p:nvGrpSpPr>
            <p:cNvPr id="903" name=""/>
            <p:cNvGrpSpPr/>
            <p:nvPr/>
          </p:nvGrpSpPr>
          <p:grpSpPr>
            <a:xfrm>
              <a:off x="849395" y="1780612"/>
              <a:ext cx="3600005" cy="2155560"/>
              <a:chOff x="849395" y="1780612"/>
              <a:chExt cx="3600005" cy="2155560"/>
            </a:xfrm>
          </p:grpSpPr>
          <p:sp>
            <p:nvSpPr>
              <p:cNvPr id="904" name="Shape 13761" descr="{&quot;isTemplate&quot;:true,&quot;type&quot;:&quot;title&quot;,&quot;canOmit&quot;:false,&quot;range&quot;:0}"/>
              <p:cNvSpPr/>
              <p:nvPr/>
            </p:nvSpPr>
            <p:spPr>
              <a:xfrm rot="0" flipH="false" flipV="false">
                <a:off x="849395" y="1780612"/>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参</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数校验</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逻</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辑</a:t>
                </a:r>
                <a:endParaRPr sz="3000">
                  <a:solidFill>
                    <a:schemeClr val="tx1">
                      <a:alpha val="100000"/>
                    </a:schemeClr>
                  </a:solidFill>
                  <a:latin typeface="等线"/>
                  <a:ea typeface="等线"/>
                  <a:cs typeface="+mn-cs"/>
                  <a:sym typeface="Montserrat Semi Bold"/>
                </a:endParaRPr>
              </a:p>
            </p:txBody>
          </p:sp>
          <p:sp>
            <p:nvSpPr>
              <p:cNvPr id="905" name="Shape 13761" descr="{&quot;isTemplate&quot;:true,&quot;type&quot;:&quot;content&quot;,&quot;canOmit&quot;:false,&quot;range&quot;:0}"/>
              <p:cNvSpPr/>
              <p:nvPr/>
            </p:nvSpPr>
            <p:spPr>
              <a:xfrm rot="0" flipH="false" flipV="false">
                <a:off x="849395" y="2136202"/>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457189">
                  <a:lnSpc>
                    <a:spcPct val="130000"/>
                  </a:lnSpc>
                  <a:buNone/>
                  <a:defRPr sz="3000">
                    <a:solidFill>
                      <a:schemeClr val="tx1">
                        <a:alpha val="100000"/>
                      </a:schemeClr>
                    </a:solidFill>
                    <a:latin typeface="等线"/>
                    <a:ea typeface="等线"/>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后</a:t>
                </a:r>
                <a:r>
                  <a:rPr lang="zh-CN" sz="1399" b="false" i="false" u="none" strike="noStrike">
                    <a:solidFill>
                      <a:schemeClr val="tx1">
                        <a:alpha val="100000"/>
                      </a:schemeClr>
                    </a:solidFill>
                    <a:latin typeface="默认字体"/>
                    <a:ea typeface="默认字体"/>
                    <a:cs typeface="+mn-cs"/>
                    <a:sym typeface="Montserrat Semi Bold"/>
                  </a:rPr>
                  <a:t>端在接收前端请求时，首先对参数进行校验，如路段编号是否合法、时间格式是否标准。</a:t>
                </a:r>
                <a:endParaRPr sz="3000">
                  <a:solidFill>
                    <a:schemeClr val="tx1">
                      <a:alpha val="100000"/>
                    </a:schemeClr>
                  </a:solidFill>
                  <a:latin typeface="等线"/>
                  <a:ea typeface="等线"/>
                  <a:cs typeface="+mn-cs"/>
                  <a:sym typeface="Montserrat Semi Bold"/>
                </a:endParaRPr>
              </a:p>
            </p:txBody>
          </p:sp>
        </p:grpSp>
        <p:grpSp>
          <p:nvGrpSpPr>
            <p:cNvPr id="906" name=""/>
            <p:cNvGrpSpPr/>
            <p:nvPr/>
          </p:nvGrpSpPr>
          <p:grpSpPr>
            <a:xfrm rot="0" flipH="false" flipV="false">
              <a:off x="424477" y="3936165"/>
              <a:ext cx="4024923" cy="2153864"/>
              <a:chOff x="424477" y="1678995"/>
              <a:chExt cx="4024923" cy="2153864"/>
            </a:xfrm>
          </p:grpSpPr>
          <p:sp>
            <p:nvSpPr>
              <p:cNvPr id="907" name="Shape 13761" descr="{&quot;isTemplate&quot;:true,&quot;type&quot;:&quot;title&quot;,&quot;canOmit&quot;:false,&quot;range&quot;:0}"/>
              <p:cNvSpPr/>
              <p:nvPr/>
            </p:nvSpPr>
            <p:spPr>
              <a:xfrm rot="0" flipH="false" flipV="false">
                <a:off x="849395" y="1678995"/>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响应封装与处理</a:t>
                </a:r>
                <a:endParaRPr sz="3000">
                  <a:solidFill>
                    <a:schemeClr val="tx1">
                      <a:alpha val="100000"/>
                    </a:schemeClr>
                  </a:solidFill>
                  <a:latin typeface="等线"/>
                  <a:ea typeface="等线"/>
                  <a:cs typeface="+mn-cs"/>
                  <a:sym typeface="Montserrat Semi Bold"/>
                </a:endParaRPr>
              </a:p>
            </p:txBody>
          </p:sp>
          <p:sp>
            <p:nvSpPr>
              <p:cNvPr id="908" name="Shape 13761" descr="{&quot;isTemplate&quot;:true,&quot;type&quot;:&quot;content&quot;,&quot;canOmit&quot;:false,&quot;range&quot;:0}"/>
              <p:cNvSpPr/>
              <p:nvPr/>
            </p:nvSpPr>
            <p:spPr>
              <a:xfrm rot="0" flipH="false" flipV="false">
                <a:off x="424477" y="2032889"/>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349758" lvl="0" indent="0" algn="l" defTabSz="914400">
                  <a:lnSpc>
                    <a:spcPct val="120000"/>
                  </a:lnSpc>
                  <a:buNone/>
                  <a:defRPr sz="3000">
                    <a:solidFill>
                      <a:schemeClr val="tx1">
                        <a:alpha val="100000"/>
                      </a:schemeClr>
                    </a:solidFill>
                    <a:latin typeface="Arial"/>
                    <a:ea typeface="黑体"/>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将模型输出的结果结构化为系统通用数据格式；</a:t>
                </a:r>
                <a:r>
                  <a:rPr lang="zh-CN" sz="1399" b="false" i="false" u="none" strike="noStrike">
                    <a:solidFill>
                      <a:schemeClr val="tx1">
                        <a:alpha val="100000"/>
                      </a:schemeClr>
                    </a:solidFill>
                    <a:latin typeface="默认字体"/>
                    <a:ea typeface="默认字体"/>
                    <a:cs typeface="+mn-cs"/>
                    <a:sym typeface="Montserrat Semi Bold"/>
                  </a:rPr>
                  <a:t>补充时间戳、预测粒度、置信区间等附加信息。</a:t>
                </a:r>
                <a:endParaRPr sz="3000">
                  <a:solidFill>
                    <a:schemeClr val="tx1">
                      <a:alpha val="100000"/>
                    </a:schemeClr>
                  </a:solidFill>
                  <a:latin typeface="Arial"/>
                  <a:ea typeface="黑体"/>
                  <a:cs typeface="+mn-cs"/>
                  <a:sym typeface="Montserrat Semi Bold"/>
                </a:endParaRPr>
              </a:p>
            </p:txBody>
          </p:sp>
        </p:grpSp>
        <p:grpSp>
          <p:nvGrpSpPr>
            <p:cNvPr id="909" name=""/>
            <p:cNvGrpSpPr/>
            <p:nvPr/>
          </p:nvGrpSpPr>
          <p:grpSpPr>
            <a:xfrm rot="0" flipH="false" flipV="false">
              <a:off x="8004713" y="1780612"/>
              <a:ext cx="3955659" cy="2155558"/>
              <a:chOff x="849376" y="1780612"/>
              <a:chExt cx="3955659" cy="2155558"/>
            </a:xfrm>
          </p:grpSpPr>
          <p:sp>
            <p:nvSpPr>
              <p:cNvPr id="910" name="Shape 13761" descr="{&quot;isTemplate&quot;:true,&quot;type&quot;:&quot;title&quot;,&quot;canOmit&quot;:false,&quot;range&quot;:0}"/>
              <p:cNvSpPr/>
              <p:nvPr/>
            </p:nvSpPr>
            <p:spPr>
              <a:xfrm rot="0" flipH="false" flipV="false">
                <a:off x="1205030" y="1780612"/>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请求预处理与转发</a:t>
                </a:r>
                <a:endParaRPr sz="3000">
                  <a:solidFill>
                    <a:schemeClr val="tx1">
                      <a:alpha val="100000"/>
                    </a:schemeClr>
                  </a:solidFill>
                  <a:latin typeface="等线"/>
                  <a:ea typeface="等线"/>
                  <a:cs typeface="+mn-cs"/>
                  <a:sym typeface="Montserrat Semi Bold"/>
                </a:endParaRPr>
              </a:p>
            </p:txBody>
          </p:sp>
          <p:sp>
            <p:nvSpPr>
              <p:cNvPr id="911" name="Shape 13761" descr="{&quot;isTemplate&quot;:true,&quot;type&quot;:&quot;content&quot;,&quot;canOmit&quot;:false,&quot;range&quot;:0}"/>
              <p:cNvSpPr/>
              <p:nvPr/>
            </p:nvSpPr>
            <p:spPr>
              <a:xfrm rot="0" flipH="false" flipV="false">
                <a:off x="849376" y="2136202"/>
                <a:ext cx="3600005" cy="1799968"/>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349758" lvl="0" indent="0" algn="l" defTabSz="914400">
                  <a:lnSpc>
                    <a:spcPct val="120000"/>
                  </a:lnSpc>
                  <a:buNone/>
                  <a:defRPr sz="3000">
                    <a:solidFill>
                      <a:schemeClr val="tx1">
                        <a:alpha val="100000"/>
                      </a:schemeClr>
                    </a:solidFill>
                    <a:latin typeface="Arial"/>
                    <a:ea typeface="黑体"/>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将业务请求转化为模型所需的 JSON 格式标准输入</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判断所选模型，调用对应模型接口（如 RandomForest）</a:t>
                </a:r>
                <a:endParaRPr sz="3000">
                  <a:solidFill>
                    <a:schemeClr val="tx1">
                      <a:alpha val="100000"/>
                    </a:schemeClr>
                  </a:solidFill>
                  <a:latin typeface="Arial"/>
                  <a:ea typeface="黑体"/>
                  <a:cs typeface="+mn-cs"/>
                  <a:sym typeface="Montserrat Semi Bold"/>
                </a:endParaRPr>
              </a:p>
              <a:p>
                <a:pPr marL="349758" lvl="0" algn="l" defTabSz="914400">
                  <a:lnSpc>
                    <a:spcPct val="120000"/>
                  </a:lnSpc>
                  <a:buFont typeface="Arial" charset="0"/>
                  <a:buChar char="•"/>
                  <a:defRPr sz="3000">
                    <a:solidFill>
                      <a:schemeClr val="tx1">
                        <a:alpha val="100000"/>
                      </a:schemeClr>
                    </a:solidFill>
                    <a:latin typeface="Arial"/>
                    <a:ea typeface="黑体"/>
                    <a:cs typeface="+mn-cs"/>
                    <a:sym typeface="Montserrat Semi Bold"/>
                  </a:defRPr>
                </a:pPr>
                <a:endParaRPr sz="3000">
                  <a:solidFill>
                    <a:schemeClr val="tx1">
                      <a:alpha val="100000"/>
                    </a:schemeClr>
                  </a:solidFill>
                  <a:latin typeface="Arial"/>
                  <a:ea typeface="黑体"/>
                  <a:cs typeface="+mn-cs"/>
                  <a:sym typeface="Montserrat Semi Bold"/>
                </a:endParaRPr>
              </a:p>
            </p:txBody>
          </p:sp>
        </p:grpSp>
        <p:grpSp>
          <p:nvGrpSpPr>
            <p:cNvPr id="912" name=""/>
            <p:cNvGrpSpPr/>
            <p:nvPr/>
          </p:nvGrpSpPr>
          <p:grpSpPr>
            <a:xfrm rot="0" flipH="false" flipV="false">
              <a:off x="8004732" y="3913069"/>
              <a:ext cx="3964678" cy="2280273"/>
              <a:chOff x="849395" y="1655899"/>
              <a:chExt cx="3964678" cy="2280273"/>
            </a:xfrm>
          </p:grpSpPr>
          <p:sp>
            <p:nvSpPr>
              <p:cNvPr id="913" name="Shape 13761" descr="{&quot;isTemplate&quot;:true,&quot;type&quot;:&quot;title&quot;,&quot;canOmit&quot;:false,&quot;range&quot;:0}"/>
              <p:cNvSpPr/>
              <p:nvPr/>
            </p:nvSpPr>
            <p:spPr>
              <a:xfrm rot="0" flipH="false" flipV="false">
                <a:off x="1214068" y="1655899"/>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457189">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业</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务流程控制</a:t>
                </a:r>
                <a:endParaRPr sz="3000">
                  <a:solidFill>
                    <a:schemeClr val="tx1">
                      <a:alpha val="100000"/>
                    </a:schemeClr>
                  </a:solidFill>
                  <a:latin typeface="等线"/>
                  <a:ea typeface="等线"/>
                  <a:cs typeface="+mn-cs"/>
                  <a:sym typeface="Montserrat Semi Bold"/>
                </a:endParaRPr>
              </a:p>
            </p:txBody>
          </p:sp>
          <p:sp>
            <p:nvSpPr>
              <p:cNvPr id="914" name="Shape 13761" descr="{&quot;isTemplate&quot;:true,&quot;type&quot;:&quot;content&quot;,&quot;canOmit&quot;:false,&quot;range&quot;:0}"/>
              <p:cNvSpPr/>
              <p:nvPr/>
            </p:nvSpPr>
            <p:spPr>
              <a:xfrm rot="0" flipH="false" flipV="false">
                <a:off x="849395" y="2136202"/>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indent="0" defTabSz="457189">
                  <a:lnSpc>
                    <a:spcPct val="130000"/>
                  </a:lnSpc>
                  <a:buNone/>
                  <a:defRPr sz="3000">
                    <a:solidFill>
                      <a:schemeClr val="tx1">
                        <a:alpha val="100000"/>
                      </a:schemeClr>
                    </a:solidFill>
                    <a:latin typeface="等线"/>
                    <a:ea typeface="等线"/>
                    <a:cs typeface="+mn-cs"/>
                    <a:sym typeface="Montserrat Semi Bold"/>
                  </a:defRPr>
                </a:pPr>
                <a:endParaRPr lang="zh-CN" sz="1399">
                  <a:solidFill>
                    <a:schemeClr val="tx1">
                      <a:alpha val="100000"/>
                    </a:schemeClr>
                  </a:solidFill>
                  <a:latin typeface="默认字体"/>
                  <a:ea typeface="默认字体"/>
                  <a:cs typeface="思源黑体 CN Regular"/>
                  <a:sym typeface="思源宋体 CN"/>
                </a:endParaRPr>
              </a:p>
            </p:txBody>
          </p:sp>
        </p:grpSp>
      </p:grpSp>
      <p:sp>
        <p:nvSpPr>
          <p:cNvPr id="915" name="" descr="{&quot;isTemplate&quot;:true,&quot;type&quot;:&quot;title&quot;,&quot;canOmit&quot;:false,&quot;range&quot;:0}"/>
          <p:cNvSpPr txBox="true"/>
          <p:nvPr/>
        </p:nvSpPr>
        <p:spPr>
          <a:xfrm rot="0" flipH="false" flipV="false">
            <a:off x="636184" y="495861"/>
            <a:ext cx="4254500" cy="946150"/>
          </a:xfrm>
          <a:prstGeom prst="rect">
            <a:avLst/>
          </a:prstGeom>
          <a:noFill/>
        </p:spPr>
        <p:txBody>
          <a:bodyPr wrap="square" lIns="89991" tIns="46795" rIns="89991" bIns="46795" rtlCol="false" anchor="b" anchorCtr="false">
            <a:spAutoFit/>
          </a:bodyPr>
          <a:lstStyle/>
          <a:p>
            <a:pPr marL="0" lvl="0" algn="l" defTabSz="914400">
              <a:lnSpc>
                <a:spcPct val="100000"/>
              </a:lnSpc>
              <a:defRPr sz="1800">
                <a:solidFill>
                  <a:schemeClr val="tx1">
                    <a:alpha val="100000"/>
                  </a:schemeClr>
                </a:solidFill>
                <a:latin typeface="Arial"/>
                <a:ea typeface="黑体"/>
                <a:cs typeface="+mn-cs"/>
              </a:defRPr>
            </a:pPr>
            <a:r>
              <a:rPr lang="zh-CN" sz="2800" b="true" i="false" u="none" strike="noStrike">
                <a:solidFill>
                  <a:schemeClr val="tx1">
                    <a:alpha val="100000"/>
                  </a:schemeClr>
                </a:solidFill>
                <a:latin typeface="默认字体"/>
                <a:ea typeface="默认字体"/>
                <a:cs typeface="+mn-cs"/>
              </a:rPr>
              <a:t>业务逻辑控制与流程协作</a:t>
            </a:r>
            <a:endParaRPr sz="1800">
              <a:solidFill>
                <a:schemeClr val="tx1">
                  <a:alpha val="100000"/>
                </a:schemeClr>
              </a:solidFill>
              <a:latin typeface="Arial"/>
              <a:ea typeface="黑体"/>
              <a:cs typeface="+mn-cs"/>
            </a:endParaRPr>
          </a:p>
          <a:p>
            <a:pPr marL="349758" lvl="0" algn="l" defTabSz="914400">
              <a:lnSpc>
                <a:spcPct val="100000"/>
              </a:lnSpc>
              <a:buFont typeface="Arial" charset="0"/>
              <a:buChar char="•"/>
              <a:defRPr sz="1800">
                <a:solidFill>
                  <a:schemeClr val="tx1">
                    <a:alpha val="100000"/>
                  </a:schemeClr>
                </a:solidFill>
                <a:latin typeface="Arial"/>
                <a:ea typeface="黑体"/>
                <a:cs typeface="+mn-cs"/>
              </a:defRPr>
            </a:pPr>
            <a:endParaRPr sz="2800">
              <a:solidFill>
                <a:schemeClr val="tx1">
                  <a:alpha val="100000"/>
                </a:schemeClr>
              </a:solidFill>
              <a:latin typeface="Arial"/>
              <a:ea typeface="黑体"/>
              <a:cs typeface="+mn-cs"/>
            </a:endParaRPr>
          </a:p>
        </p:txBody>
      </p:sp>
      <p:sp>
        <p:nvSpPr>
          <p:cNvPr id="916" name=""/>
          <p:cNvSpPr txBox="true"/>
          <p:nvPr/>
        </p:nvSpPr>
        <p:spPr>
          <a:xfrm rot="0" flipH="false" flipV="false">
            <a:off x="8303830" y="4289972"/>
            <a:ext cx="2819400" cy="857250"/>
          </a:xfrm>
          <a:prstGeom prst="rect">
            <a:avLst/>
          </a:prstGeom>
          <a:ln w="6350">
            <a:prstDash val="solid"/>
          </a:ln>
        </p:spPr>
        <p:txBody>
          <a:bodyPr wrap="square">
            <a:spAutoFit/>
          </a:bodyPr>
          <a:lstStyle/>
          <a:p>
            <a:pPr marL="0" lvl="0" algn="l" defTabSz="914400">
              <a:lnSpc>
                <a:spcPct val="120000"/>
              </a:lnSpc>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rPr>
              <a:t>各</a:t>
            </a:r>
            <a:r>
              <a:rPr lang="zh-CN" sz="1399" b="false" i="false" u="none" strike="noStrike">
                <a:solidFill>
                  <a:schemeClr val="tx1">
                    <a:alpha val="100000"/>
                  </a:schemeClr>
                </a:solidFill>
                <a:latin typeface="默认字体"/>
                <a:ea typeface="默认字体"/>
                <a:cs typeface="+mn-cs"/>
              </a:rPr>
              <a:t>服</a:t>
            </a:r>
            <a:r>
              <a:rPr lang="zh-CN" sz="1399" b="false" i="false" u="none" strike="noStrike">
                <a:solidFill>
                  <a:schemeClr val="tx1">
                    <a:alpha val="100000"/>
                  </a:schemeClr>
                </a:solidFill>
                <a:latin typeface="默认字体"/>
                <a:ea typeface="默认字体"/>
                <a:cs typeface="+mn-cs"/>
              </a:rPr>
              <a:t>务之间由控制器统一调度，确保系统流程完整闭环、逻辑清晰。</a:t>
            </a:r>
            <a:endParaRPr sz="1800">
              <a:solidFill>
                <a:schemeClr val="tx1">
                  <a:alpha val="100000"/>
                </a:schemeClr>
              </a:solidFill>
              <a:latin typeface="Arial"/>
              <a:ea typeface="黑体"/>
              <a:cs typeface="+mn-cs"/>
            </a:endParaR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917" name="" descr="{&quot;isTemplate&quot;:true,&quot;type&quot;:&quot;page&quot;,&quot;originSlideId&quot;:&quot;70068e14&quot;}"/>
        <p:cNvGrpSpPr/>
        <p:nvPr/>
      </p:nvGrpSpPr>
      <p:grpSpPr>
        <a:xfrm>
          <a:off x="0" y="0"/>
          <a:ext cx="0" cy="0"/>
          <a:chOff x="0" y="0"/>
          <a:chExt cx="0" cy="0"/>
        </a:xfrm>
      </p:grpSpPr>
      <p:pic>
        <p:nvPicPr>
          <p:cNvPr id="918" name="图片 27" descr="{&quot;isTemplate&quot;:true,&quot;type&quot;:&quot;image&quot;,&quot;canOmit&quot;:false}"/>
          <p:cNvPicPr>
            <a:picLocks noChangeAspect="true"/>
          </p:cNvPicPr>
          <p:nvPr/>
        </p:nvPicPr>
        <p:blipFill>
          <a:blip r:embed="rId1"/>
          <a:srcRect l="0" t="0" r="0" b="0"/>
          <a:stretch>
            <a:fillRect/>
          </a:stretch>
        </p:blipFill>
        <p:spPr>
          <a:xfrm>
            <a:off x="943366" y="1858744"/>
            <a:ext cx="2806978" cy="3742636"/>
          </a:xfrm>
          <a:prstGeom prst="rect">
            <a:avLst/>
          </a:prstGeom>
        </p:spPr>
      </p:pic>
      <p:grpSp>
        <p:nvGrpSpPr>
          <p:cNvPr id="919" name="" descr="{&quot;isTemplate&quot;:true,&quot;type&quot;:&quot;list&quot;,&quot;alignment&quot;:&quot;left&quot;,&quot;alignmentVertical&quot;:&quot;top&quot;,&quot;canOmit&quot;:false,&quot;scalable&quot;:false,&quot;minItemsCount&quot;:-1}"/>
          <p:cNvGrpSpPr/>
          <p:nvPr/>
        </p:nvGrpSpPr>
        <p:grpSpPr>
          <a:xfrm>
            <a:off x="4313041" y="1658269"/>
            <a:ext cx="7407391" cy="4385246"/>
            <a:chOff x="4313465" y="1658096"/>
            <a:chExt cx="7408119" cy="4385676"/>
          </a:xfrm>
        </p:grpSpPr>
        <p:grpSp>
          <p:nvGrpSpPr>
            <p:cNvPr id="920" name=""/>
            <p:cNvGrpSpPr/>
            <p:nvPr/>
          </p:nvGrpSpPr>
          <p:grpSpPr>
            <a:xfrm>
              <a:off x="4313466" y="1658101"/>
              <a:ext cx="3559620" cy="2169477"/>
              <a:chOff x="4313466" y="1658101"/>
              <a:chExt cx="3559620" cy="2169477"/>
            </a:xfrm>
          </p:grpSpPr>
          <p:grpSp>
            <p:nvGrpSpPr>
              <p:cNvPr id="921" name="Group 18"/>
              <p:cNvGrpSpPr/>
              <p:nvPr/>
            </p:nvGrpSpPr>
            <p:grpSpPr>
              <a:xfrm rot="0" flipH="false" flipV="false">
                <a:off x="4313466" y="1785101"/>
                <a:ext cx="648000" cy="648000"/>
                <a:chOff x="1523718" y="4073671"/>
                <a:chExt cx="1545952" cy="1545347"/>
              </a:xfrm>
            </p:grpSpPr>
            <p:sp>
              <p:nvSpPr>
                <p:cNvPr id="922" name="Oval 19"/>
                <p:cNvSpPr/>
                <p:nvPr/>
              </p:nvSpPr>
              <p:spPr>
                <a:xfrm>
                  <a:off x="1523718" y="4073671"/>
                  <a:ext cx="1545952" cy="1545347"/>
                </a:xfrm>
                <a:prstGeom prst="ellipse">
                  <a:avLst/>
                </a:prstGeom>
                <a:gradFill flip="none" rotWithShape="true">
                  <a:gsLst>
                    <a:gs pos="0">
                      <a:schemeClr val="accent1">
                        <a:alpha val="100000"/>
                      </a:schemeClr>
                    </a:gs>
                    <a:gs pos="100000">
                      <a:schemeClr val="accent1">
                        <a:alpha val="100000"/>
                      </a:schemeClr>
                    </a:gs>
                  </a:gsLst>
                  <a:lin ang="5400000" scaled="true"/>
                  <a:tileRect l="0" t="0" r="0" b="0"/>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solidFill>
                      <a:schemeClr val="accent2">
                        <a:alpha val="100000"/>
                      </a:schemeClr>
                    </a:solidFill>
                    <a:latin typeface="默认字体"/>
                    <a:ea typeface="默认字体"/>
                    <a:cs typeface="思源黑体 CN Regular"/>
                    <a:sym typeface="思源宋体 CN"/>
                  </a:endParaRPr>
                </a:p>
              </p:txBody>
            </p:sp>
            <p:sp>
              <p:nvSpPr>
                <p:cNvPr id="923" name="AutoShape 115"/>
                <p:cNvSpPr/>
                <p:nvPr/>
              </p:nvSpPr>
              <p:spPr bwMode="auto">
                <a:xfrm>
                  <a:off x="1911609" y="4451102"/>
                  <a:ext cx="820217" cy="827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924" name=""/>
              <p:cNvGrpSpPr/>
              <p:nvPr/>
            </p:nvGrpSpPr>
            <p:grpSpPr>
              <a:xfrm rot="0" flipH="false" flipV="false">
                <a:off x="5065840" y="1658101"/>
                <a:ext cx="2807246" cy="2169477"/>
                <a:chOff x="5113466" y="1785101"/>
                <a:chExt cx="2807246" cy="2169477"/>
              </a:xfrm>
            </p:grpSpPr>
            <p:sp>
              <p:nvSpPr>
                <p:cNvPr id="925" name="文本框 30" descr="{&quot;isTemplate&quot;:true,&quot;type&quot;:&quot;title&quot;,&quot;canOmit&quot;:false,&quot;range&quot;:0}"/>
                <p:cNvSpPr txBox="true"/>
                <p:nvPr/>
              </p:nvSpPr>
              <p:spPr>
                <a:xfrm rot="0" flipH="false" flipV="false">
                  <a:off x="5113466" y="1785101"/>
                  <a:ext cx="2673612" cy="368336"/>
                </a:xfrm>
                <a:prstGeom prst="rect">
                  <a:avLst/>
                </a:prstGeom>
                <a:noFill/>
              </p:spPr>
              <p:txBody>
                <a:bodyPr wrap="square">
                  <a:spAutoFit/>
                </a:bodyPr>
                <a:lstStyle/>
                <a:p>
                  <a:pPr marL="0" lvl="0" indent="0">
                    <a:lnSpc>
                      <a:spcPct val="100000"/>
                    </a:lnSpc>
                    <a:buNone/>
                    <a:defRPr sz="1800">
                      <a:solidFill>
                        <a:schemeClr val="tx1">
                          <a:alpha val="100000"/>
                        </a:schemeClr>
                      </a:solidFill>
                      <a:latin typeface="等线"/>
                      <a:ea typeface="等线"/>
                      <a:cs typeface="+mn-cs"/>
                    </a:defRPr>
                  </a:pPr>
                  <a:r>
                    <a:rPr sz="1800" b="true">
                      <a:solidFill>
                        <a:schemeClr val="tx1">
                          <a:lumMod val="75000"/>
                          <a:lumOff val="25000"/>
                          <a:alpha val="100000"/>
                        </a:schemeClr>
                      </a:solidFill>
                      <a:highlight>
                        <a:srgbClr val="FFFFFF">
                          <a:alpha val="100000"/>
                        </a:srgbClr>
                      </a:highlight>
                      <a:latin typeface="默认字体"/>
                      <a:ea typeface="默认字体"/>
                      <a:cs typeface="+mn-cs"/>
                    </a:rPr>
                    <a:t>数</a:t>
                  </a:r>
                  <a:r>
                    <a:rPr sz="1800" b="true">
                      <a:solidFill>
                        <a:schemeClr val="tx1">
                          <a:lumMod val="75000"/>
                          <a:lumOff val="25000"/>
                          <a:alpha val="100000"/>
                        </a:schemeClr>
                      </a:solidFill>
                      <a:highlight>
                        <a:srgbClr val="FFFFFF">
                          <a:alpha val="100000"/>
                        </a:srgbClr>
                      </a:highlight>
                      <a:latin typeface="默认字体"/>
                      <a:ea typeface="默认字体"/>
                      <a:cs typeface="+mn-cs"/>
                    </a:rPr>
                    <a:t>据库结</a:t>
                  </a:r>
                  <a:r>
                    <a:rPr sz="1800" b="true">
                      <a:solidFill>
                        <a:schemeClr val="tx1">
                          <a:lumMod val="75000"/>
                          <a:lumOff val="25000"/>
                          <a:alpha val="100000"/>
                        </a:schemeClr>
                      </a:solidFill>
                      <a:highlight>
                        <a:srgbClr val="FFFFFF">
                          <a:alpha val="100000"/>
                        </a:srgbClr>
                      </a:highlight>
                      <a:latin typeface="默认字体"/>
                      <a:ea typeface="默认字体"/>
                      <a:cs typeface="+mn-cs"/>
                    </a:rPr>
                    <a:t>构设计</a:t>
                  </a:r>
                  <a:endParaRPr/>
                </a:p>
              </p:txBody>
            </p:sp>
            <p:sp>
              <p:nvSpPr>
                <p:cNvPr id="926" name="文本框 30" descr="{&quot;isTemplate&quot;:true,&quot;type&quot;:&quot;content&quot;,&quot;canOmit&quot;:false,&quot;range&quot;:0}"/>
                <p:cNvSpPr txBox="true"/>
                <p:nvPr/>
              </p:nvSpPr>
              <p:spPr>
                <a:xfrm rot="0" flipH="false" flipV="false">
                  <a:off x="5113482" y="2228813"/>
                  <a:ext cx="2807230" cy="1725765"/>
                </a:xfrm>
                <a:prstGeom prst="rect">
                  <a:avLst/>
                </a:prstGeom>
                <a:noFill/>
              </p:spPr>
              <p:txBody>
                <a:bodyPr wrap="square">
                  <a:noAutofit/>
                </a:bodyPr>
                <a:lstStyle/>
                <a:p>
                  <a:pPr marL="0" lvl="0" indent="0" algn="l"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a:t>
                  </a:r>
                  <a:r>
                    <a:rPr lang="zh-CN" sz="1399" b="false" i="false" u="none" strike="noStrike">
                      <a:solidFill>
                        <a:schemeClr val="tx1">
                          <a:alpha val="100000"/>
                        </a:schemeClr>
                      </a:solidFill>
                      <a:latin typeface="默认字体"/>
                      <a:ea typeface="默认字体"/>
                      <a:cs typeface="+mn-cs"/>
                      <a:sym typeface="Montserrat Semi Bold"/>
                    </a:rPr>
                    <a:t>用 MySQL 存储系统核心数据</a:t>
                  </a:r>
                  <a:r>
                    <a:rPr lang="zh-CN" sz="1399" b="false" i="false" u="none" strike="noStrike">
                      <a:solidFill>
                        <a:schemeClr val="tx1">
                          <a:alpha val="100000"/>
                        </a:schemeClr>
                      </a:solidFill>
                      <a:latin typeface="默认字体"/>
                      <a:ea typeface="默认字体"/>
                      <a:cs typeface="+mn-cs"/>
                      <a:sym typeface="Montserrat Semi Bold"/>
                    </a:rPr>
                    <a:t>表结构包括：</a:t>
                  </a:r>
                  <a:r>
                    <a:rPr lang="zh-CN" sz="1399" b="false" i="false" u="none" strike="noStrike">
                      <a:solidFill>
                        <a:schemeClr val="tx1">
                          <a:alpha val="100000"/>
                        </a:schemeClr>
                      </a:solidFill>
                      <a:latin typeface="默认字体"/>
                      <a:ea typeface="默认字体"/>
                      <a:cs typeface="+mn-cs"/>
                      <a:sym typeface="Montserrat Semi Bold"/>
                    </a:rPr>
                    <a:t>traffic_history</a:t>
                  </a:r>
                  <a:r>
                    <a:rPr lang="zh-CN" sz="1399" b="false" i="false" u="none" strike="noStrike">
                      <a:solidFill>
                        <a:schemeClr val="tx1">
                          <a:alpha val="100000"/>
                        </a:schemeClr>
                      </a:solidFill>
                      <a:latin typeface="默认字体"/>
                      <a:ea typeface="默认字体"/>
                      <a:cs typeface="+mn-cs"/>
                      <a:sym typeface="Montserrat Semi Bold"/>
                    </a:rPr>
                    <a:t>（历史数据）</a:t>
                  </a:r>
                  <a:r>
                    <a:rPr lang="zh-CN" sz="1399" b="false" i="false" u="none" strike="noStrike">
                      <a:solidFill>
                        <a:schemeClr val="tx1">
                          <a:alpha val="100000"/>
                        </a:schemeClr>
                      </a:solidFill>
                      <a:latin typeface="默认字体"/>
                      <a:ea typeface="默认字体"/>
                      <a:cs typeface="+mn-cs"/>
                      <a:sym typeface="Montserrat Semi Bold"/>
                    </a:rPr>
                    <a:t>prediction_result</a:t>
                  </a:r>
                  <a:r>
                    <a:rPr lang="zh-CN" sz="1399" b="false" i="false" u="none" strike="noStrike">
                      <a:solidFill>
                        <a:schemeClr val="tx1">
                          <a:alpha val="100000"/>
                        </a:schemeClr>
                      </a:solidFill>
                      <a:latin typeface="默认字体"/>
                      <a:ea typeface="默认字体"/>
                      <a:cs typeface="+mn-cs"/>
                      <a:sym typeface="Montserrat Semi Bold"/>
                    </a:rPr>
                    <a:t>（预测结果）、</a:t>
                  </a:r>
                  <a:r>
                    <a:rPr lang="zh-CN" sz="1399" b="false" i="false" u="none" strike="noStrike">
                      <a:solidFill>
                        <a:schemeClr val="tx1">
                          <a:alpha val="100000"/>
                        </a:schemeClr>
                      </a:solidFill>
                      <a:latin typeface="默认字体"/>
                      <a:ea typeface="默认字体"/>
                      <a:cs typeface="+mn-cs"/>
                      <a:sym typeface="Montserrat Semi Bold"/>
                    </a:rPr>
                    <a:t>user_info</a:t>
                  </a:r>
                  <a:r>
                    <a:rPr lang="zh-CN" sz="1399" b="false" i="false" u="none" strike="noStrike">
                      <a:solidFill>
                        <a:schemeClr val="tx1">
                          <a:alpha val="100000"/>
                        </a:schemeClr>
                      </a:solidFill>
                      <a:latin typeface="默认字体"/>
                      <a:ea typeface="默认字体"/>
                      <a:cs typeface="+mn-cs"/>
                      <a:sym typeface="Montserrat Semi Bold"/>
                    </a:rPr>
                    <a:t>（用户信息）等</a:t>
                  </a:r>
                  <a:endParaRPr sz="1800">
                    <a:solidFill>
                      <a:schemeClr val="tx1">
                        <a:alpha val="100000"/>
                      </a:schemeClr>
                    </a:solidFill>
                    <a:latin typeface="Arial"/>
                    <a:ea typeface="黑体"/>
                    <a:cs typeface="+mn-cs"/>
                  </a:endParaRPr>
                </a:p>
              </p:txBody>
            </p:sp>
          </p:grpSp>
        </p:grpSp>
        <p:grpSp>
          <p:nvGrpSpPr>
            <p:cNvPr id="927" name=""/>
            <p:cNvGrpSpPr/>
            <p:nvPr/>
          </p:nvGrpSpPr>
          <p:grpSpPr>
            <a:xfrm>
              <a:off x="4313468" y="3841067"/>
              <a:ext cx="3432339" cy="2182961"/>
              <a:chOff x="4313466" y="3841067"/>
              <a:chExt cx="3432336" cy="2182962"/>
            </a:xfrm>
          </p:grpSpPr>
          <p:grpSp>
            <p:nvGrpSpPr>
              <p:cNvPr id="928" name="Group 21"/>
              <p:cNvGrpSpPr/>
              <p:nvPr/>
            </p:nvGrpSpPr>
            <p:grpSpPr>
              <a:xfrm rot="0" flipH="false" flipV="false">
                <a:off x="4313466" y="3968066"/>
                <a:ext cx="648000" cy="648000"/>
                <a:chOff x="1549626" y="6417533"/>
                <a:chExt cx="1545952" cy="1545347"/>
              </a:xfrm>
            </p:grpSpPr>
            <p:sp>
              <p:nvSpPr>
                <p:cNvPr id="929" name="Oval 22"/>
                <p:cNvSpPr/>
                <p:nvPr/>
              </p:nvSpPr>
              <p:spPr>
                <a:xfrm>
                  <a:off x="1549626" y="6417533"/>
                  <a:ext cx="1545952" cy="15453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930" name="AutoShape 60"/>
                <p:cNvSpPr>
                  <a:spLocks noChangeAspect="true"/>
                </p:cNvSpPr>
                <p:nvPr/>
              </p:nvSpPr>
              <p:spPr bwMode="auto">
                <a:xfrm>
                  <a:off x="1940525" y="6858000"/>
                  <a:ext cx="889082" cy="78814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931" name=""/>
              <p:cNvGrpSpPr/>
              <p:nvPr/>
            </p:nvGrpSpPr>
            <p:grpSpPr>
              <a:xfrm rot="0" flipH="false" flipV="false">
                <a:off x="5065841" y="3841068"/>
                <a:ext cx="2679961" cy="2182961"/>
                <a:chOff x="5113466" y="1785102"/>
                <a:chExt cx="2679961" cy="2182963"/>
              </a:xfrm>
            </p:grpSpPr>
            <p:sp>
              <p:nvSpPr>
                <p:cNvPr id="932" name="文本框 30" descr="{&quot;isTemplate&quot;:true,&quot;type&quot;:&quot;title&quot;,&quot;canOmit&quot;:false,&quot;range&quot;:0}"/>
                <p:cNvSpPr txBox="true"/>
                <p:nvPr/>
              </p:nvSpPr>
              <p:spPr>
                <a:xfrm rot="0" flipH="false" flipV="false">
                  <a:off x="5113466" y="1785102"/>
                  <a:ext cx="2679961" cy="368336"/>
                </a:xfrm>
                <a:prstGeom prst="rect">
                  <a:avLst/>
                </a:prstGeom>
                <a:noFill/>
              </p:spPr>
              <p:txBody>
                <a:bodyPr wrap="square">
                  <a:spAutoFit/>
                </a:bodyPr>
                <a:lstStyle/>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缓存优化预</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留</a:t>
                  </a:r>
                  <a:endParaRPr sz="1800">
                    <a:solidFill>
                      <a:schemeClr val="tx1">
                        <a:alpha val="100000"/>
                      </a:schemeClr>
                    </a:solidFill>
                    <a:latin typeface="等线"/>
                    <a:ea typeface="等线"/>
                    <a:cs typeface="+mn-cs"/>
                  </a:endParaRPr>
                </a:p>
              </p:txBody>
            </p:sp>
            <p:sp>
              <p:nvSpPr>
                <p:cNvPr id="933" name="文本框 30" descr="{&quot;isTemplate&quot;:true,&quot;type&quot;:&quot;content&quot;,&quot;canOmit&quot;:false,&quot;range&quot;:0}"/>
                <p:cNvSpPr txBox="true"/>
                <p:nvPr/>
              </p:nvSpPr>
              <p:spPr>
                <a:xfrm rot="0" flipH="false" flipV="false">
                  <a:off x="5113466" y="2242301"/>
                  <a:ext cx="2660650" cy="1725765"/>
                </a:xfrm>
                <a:prstGeom prst="rect">
                  <a:avLst/>
                </a:prstGeom>
                <a:noFill/>
              </p:spPr>
              <p:txBody>
                <a:bodyPr wrap="square">
                  <a:no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sz="1399" b="false" i="false" u="none" strike="noStrike">
                      <a:solidFill>
                        <a:schemeClr val="tx1">
                          <a:alpha val="100000"/>
                        </a:schemeClr>
                      </a:solidFill>
                      <a:latin typeface="默认字体"/>
                      <a:ea typeface="默认字体"/>
                      <a:cs typeface="等线"/>
                      <a:sym typeface="思源宋体 CN"/>
                    </a:rPr>
                    <a:t>预留 Redis 缓存接口，用于高频热点数据加速读取</a:t>
                  </a:r>
                  <a:endParaRPr sz="1800">
                    <a:solidFill>
                      <a:schemeClr val="tx1">
                        <a:alpha val="100000"/>
                      </a:schemeClr>
                    </a:solidFill>
                    <a:latin typeface="等线"/>
                    <a:ea typeface="等线"/>
                    <a:cs typeface="+mn-cs"/>
                  </a:endParaRPr>
                </a:p>
              </p:txBody>
            </p:sp>
          </p:grpSp>
        </p:grpSp>
        <p:grpSp>
          <p:nvGrpSpPr>
            <p:cNvPr id="934" name=""/>
            <p:cNvGrpSpPr/>
            <p:nvPr/>
          </p:nvGrpSpPr>
          <p:grpSpPr>
            <a:xfrm>
              <a:off x="8097907" y="1658096"/>
              <a:ext cx="3623679" cy="2182962"/>
              <a:chOff x="8097903" y="1658098"/>
              <a:chExt cx="3623678" cy="2182963"/>
            </a:xfrm>
          </p:grpSpPr>
          <p:grpSp>
            <p:nvGrpSpPr>
              <p:cNvPr id="935" name="Group 27"/>
              <p:cNvGrpSpPr/>
              <p:nvPr/>
            </p:nvGrpSpPr>
            <p:grpSpPr>
              <a:xfrm rot="0" flipH="false" flipV="false">
                <a:off x="8097903" y="1785102"/>
                <a:ext cx="648000" cy="648000"/>
                <a:chOff x="17369803" y="4186092"/>
                <a:chExt cx="1545952" cy="1545345"/>
              </a:xfrm>
            </p:grpSpPr>
            <p:sp>
              <p:nvSpPr>
                <p:cNvPr id="936" name="Oval 28"/>
                <p:cNvSpPr/>
                <p:nvPr/>
              </p:nvSpPr>
              <p:spPr>
                <a:xfrm>
                  <a:off x="17369803" y="4186092"/>
                  <a:ext cx="1545952" cy="1545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937" name="AutoShape 119"/>
                <p:cNvSpPr>
                  <a:spLocks noChangeAspect="true"/>
                </p:cNvSpPr>
                <p:nvPr/>
              </p:nvSpPr>
              <p:spPr bwMode="auto">
                <a:xfrm>
                  <a:off x="17756187" y="4572000"/>
                  <a:ext cx="760654" cy="73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938" name=""/>
              <p:cNvGrpSpPr/>
              <p:nvPr/>
            </p:nvGrpSpPr>
            <p:grpSpPr>
              <a:xfrm rot="0" flipH="false" flipV="false">
                <a:off x="9041618" y="1658095"/>
                <a:ext cx="2679963" cy="2182962"/>
                <a:chOff x="5113466" y="1785101"/>
                <a:chExt cx="2679963" cy="2182965"/>
              </a:xfrm>
            </p:grpSpPr>
            <p:sp>
              <p:nvSpPr>
                <p:cNvPr id="939" name="文本框 30" descr="{&quot;isTemplate&quot;:true,&quot;type&quot;:&quot;title&quot;,&quot;canOmit&quot;:false,&quot;range&quot;:0}"/>
                <p:cNvSpPr txBox="true"/>
                <p:nvPr/>
              </p:nvSpPr>
              <p:spPr>
                <a:xfrm rot="0" flipH="false" flipV="false">
                  <a:off x="5113466" y="1785101"/>
                  <a:ext cx="2679963" cy="368336"/>
                </a:xfrm>
                <a:prstGeom prst="rect"/>
                <a:noFill/>
                <a:ln/>
              </p:spPr>
              <p:txBody>
                <a:bodyPr wrap="square">
                  <a:spAutoFit/>
                </a:bodyPr>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数据访问方式</a:t>
                  </a:r>
                  <a:endParaRPr sz="1800">
                    <a:solidFill>
                      <a:schemeClr val="tx1">
                        <a:alpha val="100000"/>
                      </a:schemeClr>
                    </a:solidFill>
                    <a:latin typeface="等线"/>
                    <a:ea typeface="等线"/>
                    <a:cs typeface="+mn-cs"/>
                  </a:endParaRPr>
                </a:p>
              </p:txBody>
            </p:sp>
            <p:sp>
              <p:nvSpPr>
                <p:cNvPr id="940" name="文本框 30" descr="{&quot;isTemplate&quot;:true,&quot;type&quot;:&quot;content&quot;,&quot;canOmit&quot;:false,&quot;range&quot;:0}"/>
                <p:cNvSpPr txBox="true"/>
                <p:nvPr/>
              </p:nvSpPr>
              <p:spPr>
                <a:xfrm rot="0" flipH="false" flipV="false">
                  <a:off x="5113466" y="2242301"/>
                  <a:ext cx="2660650" cy="1725765"/>
                </a:xfrm>
                <a:prstGeom prst="rect"/>
                <a:noFill/>
                <a:ln/>
              </p:spPr>
              <p:txBody>
                <a:bodyPr wrap="square">
                  <a:noAutofit/>
                </a:bodyPr>
                <a:p>
                  <a:pPr marL="0" lvl="0" indent="0" algn="l"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使用</a:t>
                  </a:r>
                  <a:r>
                    <a:rPr lang="zh-CN" sz="1399" b="false" i="false" u="none" strike="noStrike">
                      <a:solidFill>
                        <a:schemeClr val="tx1">
                          <a:alpha val="100000"/>
                        </a:schemeClr>
                      </a:solidFill>
                      <a:latin typeface="默认字体"/>
                      <a:ea typeface="默认字体"/>
                      <a:cs typeface="+mn-cs"/>
                      <a:sym typeface="Montserrat Semi Bold"/>
                    </a:rPr>
                    <a:t> Spring Data JPA 进行对象关系映射，减少手写 SQL</a:t>
                  </a:r>
                  <a:r>
                    <a:rPr lang="zh-CN" sz="1399" b="false" i="false" u="none" strike="noStrike">
                      <a:solidFill>
                        <a:schemeClr val="tx1">
                          <a:alpha val="100000"/>
                        </a:schemeClr>
                      </a:solidFill>
                      <a:latin typeface="默认字体"/>
                      <a:ea typeface="默认字体"/>
                      <a:cs typeface="+mn-cs"/>
                      <a:sym typeface="Montserrat Semi Bold"/>
                    </a:rPr>
                    <a:t>实现分页查询与动态条件过</a:t>
                  </a:r>
                  <a:r>
                    <a:rPr lang="zh-CN" sz="1399" b="false" i="false" u="none" strike="noStrike">
                      <a:solidFill>
                        <a:schemeClr val="tx1">
                          <a:alpha val="100000"/>
                        </a:schemeClr>
                      </a:solidFill>
                      <a:latin typeface="默认字体"/>
                      <a:ea typeface="默认字体"/>
                      <a:cs typeface="等线"/>
                      <a:sym typeface="思源宋体 CN"/>
                    </a:rPr>
                    <a:t>滤</a:t>
                  </a:r>
                  <a:endParaRPr sz="1800">
                    <a:solidFill>
                      <a:schemeClr val="tx1">
                        <a:alpha val="100000"/>
                      </a:schemeClr>
                    </a:solidFill>
                    <a:latin typeface="Arial"/>
                    <a:ea typeface="黑体"/>
                    <a:cs typeface="+mn-cs"/>
                  </a:endParaRPr>
                </a:p>
              </p:txBody>
            </p:sp>
          </p:grpSp>
        </p:grpSp>
        <p:grpSp>
          <p:nvGrpSpPr>
            <p:cNvPr id="941" name=""/>
            <p:cNvGrpSpPr/>
            <p:nvPr/>
          </p:nvGrpSpPr>
          <p:grpSpPr>
            <a:xfrm>
              <a:off x="8097905" y="3841067"/>
              <a:ext cx="3617327" cy="2202706"/>
              <a:chOff x="8097903" y="3841066"/>
              <a:chExt cx="3617327" cy="2202706"/>
            </a:xfrm>
          </p:grpSpPr>
          <p:grpSp>
            <p:nvGrpSpPr>
              <p:cNvPr id="942" name="Group 30"/>
              <p:cNvGrpSpPr/>
              <p:nvPr/>
            </p:nvGrpSpPr>
            <p:grpSpPr>
              <a:xfrm rot="0" flipH="false" flipV="false">
                <a:off x="8097903" y="3968068"/>
                <a:ext cx="648000" cy="648000"/>
                <a:chOff x="17395710" y="6529953"/>
                <a:chExt cx="1545952" cy="1545345"/>
              </a:xfrm>
            </p:grpSpPr>
            <p:sp>
              <p:nvSpPr>
                <p:cNvPr id="943" name="Oval 31"/>
                <p:cNvSpPr/>
                <p:nvPr/>
              </p:nvSpPr>
              <p:spPr>
                <a:xfrm>
                  <a:off x="17395710" y="6529953"/>
                  <a:ext cx="1545952" cy="1545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944" name="AutoShape 94"/>
                <p:cNvSpPr>
                  <a:spLocks noChangeAspect="true"/>
                </p:cNvSpPr>
                <p:nvPr/>
              </p:nvSpPr>
              <p:spPr bwMode="auto">
                <a:xfrm>
                  <a:off x="17859994" y="6901722"/>
                  <a:ext cx="625458" cy="737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7"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945" name=""/>
              <p:cNvGrpSpPr/>
              <p:nvPr/>
            </p:nvGrpSpPr>
            <p:grpSpPr>
              <a:xfrm rot="0" flipH="false" flipV="false">
                <a:off x="8745873" y="3841066"/>
                <a:ext cx="2969356" cy="2202703"/>
                <a:chOff x="4817722" y="1785101"/>
                <a:chExt cx="2969364" cy="2202704"/>
              </a:xfrm>
            </p:grpSpPr>
            <p:sp>
              <p:nvSpPr>
                <p:cNvPr id="946" name="文本框 30" descr="{&quot;isTemplate&quot;:true,&quot;type&quot;:&quot;title&quot;,&quot;canOmit&quot;:false,&quot;range&quot;:0}"/>
                <p:cNvSpPr txBox="true"/>
                <p:nvPr/>
              </p:nvSpPr>
              <p:spPr>
                <a:xfrm rot="0" flipH="false" flipV="false">
                  <a:off x="5113466" y="1785101"/>
                  <a:ext cx="2673621" cy="368336"/>
                </a:xfrm>
                <a:prstGeom prst="rect"/>
                <a:noFill/>
                <a:ln/>
              </p:spPr>
              <p:txBody>
                <a:bodyPr wrap="square">
                  <a:spAutoFit/>
                </a:bodyPr>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系统安全控</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制</a:t>
                  </a:r>
                  <a:endParaRPr sz="1800">
                    <a:solidFill>
                      <a:schemeClr val="tx1">
                        <a:alpha val="100000"/>
                      </a:schemeClr>
                    </a:solidFill>
                    <a:latin typeface="等线"/>
                    <a:ea typeface="等线"/>
                    <a:cs typeface="+mn-cs"/>
                  </a:endParaRPr>
                </a:p>
              </p:txBody>
            </p:sp>
            <p:sp>
              <p:nvSpPr>
                <p:cNvPr id="947" name="文本框 30" descr="{&quot;isTemplate&quot;:true,&quot;type&quot;:&quot;content&quot;,&quot;canOmit&quot;:false,&quot;range&quot;:0}"/>
                <p:cNvSpPr txBox="true"/>
                <p:nvPr/>
              </p:nvSpPr>
              <p:spPr>
                <a:xfrm rot="0" flipH="false" flipV="false">
                  <a:off x="4817722" y="2262043"/>
                  <a:ext cx="2660649" cy="1725764"/>
                </a:xfrm>
                <a:prstGeom prst="rect"/>
                <a:noFill/>
                <a:ln/>
              </p:spPr>
              <p:txBody>
                <a:bodyPr wrap="square">
                  <a:noAutofit/>
                </a:bodyPr>
                <a:p>
                  <a:pPr marL="349758" lvl="0" indent="0" algn="l" defTabSz="914400">
                    <a:lnSpc>
                      <a:spcPct val="12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使用 JWT 进行用户身份认证，所有接口需携带合法 Token</a:t>
                  </a:r>
                  <a:r>
                    <a:rPr lang="zh-CN" sz="1399" b="false" i="false" u="none" strike="noStrike">
                      <a:solidFill>
                        <a:schemeClr val="tx1">
                          <a:alpha val="100000"/>
                        </a:schemeClr>
                      </a:solidFill>
                      <a:latin typeface="默认字体"/>
                      <a:ea typeface="默认字体"/>
                      <a:cs typeface="等线"/>
                      <a:sym typeface="思源宋体 CN"/>
                    </a:rPr>
                    <a:t>结合 Spring Security 实现 RBAC 权限模</a:t>
                  </a:r>
                  <a:r>
                    <a:rPr lang="zh-CN" sz="1399" b="false" i="false" u="none" strike="noStrike">
                      <a:solidFill>
                        <a:schemeClr val="tx1">
                          <a:alpha val="100000"/>
                        </a:schemeClr>
                      </a:solidFill>
                      <a:latin typeface="默认字体"/>
                      <a:ea typeface="默认字体"/>
                      <a:cs typeface="等线"/>
                      <a:sym typeface="思源宋体 CN"/>
                    </a:rPr>
                    <a:t>记录操作日志，支持审计与追踪异常行为</a:t>
                  </a:r>
                  <a:endParaRPr sz="1800">
                    <a:solidFill>
                      <a:schemeClr val="tx1">
                        <a:alpha val="100000"/>
                      </a:schemeClr>
                    </a:solidFill>
                    <a:latin typeface="Arial"/>
                    <a:ea typeface="黑体"/>
                    <a:cs typeface="+mn-cs"/>
                  </a:endParaRPr>
                </a:p>
              </p:txBody>
            </p:sp>
          </p:grpSp>
        </p:grpSp>
      </p:grpSp>
      <p:sp>
        <p:nvSpPr>
          <p:cNvPr id="948" name="" descr="{&quot;isTemplate&quot;:true,&quot;type&quot;:&quot;title&quot;,&quot;canOmit&quot;:false,&quot;range&quot;:0}"/>
          <p:cNvSpPr txBox="true"/>
          <p:nvPr/>
        </p:nvSpPr>
        <p:spPr>
          <a:xfrm rot="0" flipH="false" flipV="false">
            <a:off x="660331" y="418283"/>
            <a:ext cx="10668000" cy="520700"/>
          </a:xfrm>
          <a:prstGeom prst="rect">
            <a:avLst/>
          </a:prstGeom>
          <a:noFill/>
        </p:spPr>
        <p:txBody>
          <a:bodyPr wrap="square" lIns="89991" tIns="46795" rIns="89991" bIns="46795" rtlCol="false" anchor="b" anchorCtr="false">
            <a:spAutoFit/>
          </a:bodyPr>
          <a:lstStyle/>
          <a:p>
            <a:pPr marL="0" indent="0" algn="l">
              <a:lnSpc>
                <a:spcPct val="100000"/>
              </a:lnSpc>
              <a:buNone/>
            </a:pPr>
            <a:r>
              <a:rPr sz="2800" b="true">
                <a:latin typeface="默认字体"/>
                <a:ea typeface="默认字体"/>
                <a:cs typeface="+mn-cs"/>
              </a:rPr>
              <a:t>数据存储管理与安全控制机制</a:t>
            </a:r>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949" name=""/>
        <p:cNvGrpSpPr/>
        <p:nvPr/>
      </p:nvGrpSpPr>
      <p:grpSpPr>
        <a:xfrm>
          <a:off x="0" y="0"/>
          <a:ext cx="0" cy="0"/>
          <a:chOff x="0" y="0"/>
          <a:chExt cx="0" cy="0"/>
        </a:xfrm>
      </p:grpSpPr>
      <p:sp>
        <p:nvSpPr>
          <p:cNvPr id="950"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1"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2" name="标题 1"/>
          <p:cNvSpPr txBox="true"/>
          <p:nvPr/>
        </p:nvSpPr>
        <p:spPr>
          <a:xfrm rot="10800000" flipH="true" flipV="false">
            <a:off x="118638" y="30488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3" name="标题 1"/>
          <p:cNvSpPr txBox="true"/>
          <p:nvPr/>
        </p:nvSpPr>
        <p:spPr>
          <a:xfrm rot="10800000" flipH="true" flipV="false">
            <a:off x="250385" y="272166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4"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5" name="标题 1"/>
          <p:cNvSpPr txBox="true"/>
          <p:nvPr/>
        </p:nvSpPr>
        <p:spPr>
          <a:xfrm rot="0" flipH="false" flipV="false">
            <a:off x="-1291" y="5575417"/>
            <a:ext cx="12210286" cy="130455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solidFill>
            <a:schemeClr val="accent1">
              <a:lumMod val="60000"/>
              <a:lumOff val="40000"/>
              <a:alpha val="100000"/>
            </a:schemeClr>
          </a:solidFill>
          <a:ln w="19050" cap="sq">
            <a:noFill/>
            <a:miter/>
          </a:ln>
        </p:spPr>
        <p:txBody>
          <a:bodyPr vert="horz" wrap="square" lIns="91440" tIns="45720" rIns="91440" bIns="45720" rtlCol="false" anchor="ctr"/>
          <a:lstStyle/>
          <a:p>
            <a:pPr algn="ctr">
              <a:lnSpc>
                <a:spcPct val="110000"/>
              </a:lnSpc>
            </a:pPr>
            <a:endParaRPr lang="zh-CN"/>
          </a:p>
        </p:txBody>
      </p:sp>
      <p:sp>
        <p:nvSpPr>
          <p:cNvPr id="956"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7" name="标题 1"/>
          <p:cNvSpPr txBox="true"/>
          <p:nvPr/>
        </p:nvSpPr>
        <p:spPr>
          <a:xfrm rot="0" flipH="false" flipV="false">
            <a:off x="545557" y="0"/>
            <a:ext cx="3050917" cy="913557"/>
          </a:xfrm>
          <a:prstGeom prst="rect">
            <a:avLst/>
          </a:prstGeom>
          <a:noFill/>
          <a:ln cap="sq">
            <a:noFill/>
          </a:ln>
        </p:spPr>
        <p:txBody>
          <a:bodyPr vert="horz" wrap="square" lIns="0" tIns="0" rIns="0" bIns="0" rtlCol="false" anchor="b"/>
          <a:lstStyle/>
          <a:p>
            <a:pPr algn="l">
              <a:lnSpc>
                <a:spcPct val="110000"/>
              </a:lnSpc>
            </a:pPr>
            <a:r>
              <a:rPr lang="en-US" sz="5400">
                <a:ln w="12700">
                  <a:noFill/>
                </a:ln>
                <a:gradFill>
                  <a:gsLst>
                    <a:gs pos="0">
                      <a:srgbClr val="0F6FC6">
                        <a:alpha val="100000"/>
                      </a:srgbClr>
                    </a:gs>
                    <a:gs pos="93000">
                      <a:srgbClr val="C8E3FB">
                        <a:alpha val="0"/>
                      </a:srgbClr>
                    </a:gs>
                  </a:gsLst>
                  <a:lin ang="5400000" scaled="false"/>
                </a:gradFill>
                <a:latin typeface="Source Han Sans CN Bold"/>
                <a:ea typeface="Source Han Sans CN Bold"/>
                <a:cs typeface="Source Han Sans CN Bold"/>
              </a:rPr>
              <a:t>2025</a:t>
            </a:r>
            <a:endParaRPr/>
          </a:p>
        </p:txBody>
      </p:sp>
      <p:pic>
        <p:nvPicPr>
          <p:cNvPr id="958" name=""/>
          <p:cNvPicPr>
            <a:picLocks noChangeAspect="true"/>
          </p:cNvPicPr>
          <p:nvPr/>
        </p:nvPicPr>
        <p:blipFill>
          <a:blip r:embed="rId1"/>
          <a:stretch>
            <a:fillRect/>
          </a:stretch>
        </p:blipFill>
        <p:spPr>
          <a:xfrm rot="0" flipH="false" flipV="false">
            <a:off x="7697937" y="993648"/>
            <a:ext cx="3852672" cy="4870704"/>
          </a:xfrm>
          <a:prstGeom prst="rect"/>
        </p:spPr>
      </p:pic>
      <p:sp>
        <p:nvSpPr>
          <p:cNvPr id="959" name="矩形 97稻壳儿花儿小姐"/>
          <p:cNvSpPr/>
          <p:nvPr/>
        </p:nvSpPr>
        <p:spPr>
          <a:xfrm rot="0" flipH="false" flipV="false">
            <a:off x="679092" y="2524759"/>
            <a:ext cx="6673850" cy="1676400"/>
          </a:xfrm>
          <a:prstGeom prst="rect">
            <a:avLst/>
          </a:prstGeom>
        </p:spPr>
        <p:txBody>
          <a:bodyPr wrap="square">
            <a:spAutoFit/>
          </a:bodyPr>
          <a:lstStyle/>
          <a:p>
            <a:pPr algn="ctr">
              <a:lnSpc>
                <a:spcPct val="107000"/>
              </a:lnSpc>
              <a:spcBef>
                <a:spcPts val="1200"/>
              </a:spcBef>
              <a:spcAft>
                <a:spcPts val="0"/>
              </a:spcAft>
            </a:pPr>
            <a:r>
              <a:rPr lang="en-US" sz="4400" b="true">
                <a:solidFill>
                  <a:schemeClr val="tx1">
                    <a:lumMod val="75000"/>
                    <a:lumOff val="25000"/>
                    <a:alpha val="100000"/>
                  </a:schemeClr>
                </a:solidFill>
                <a:effectLst/>
                <a:latin typeface="汉仪君黑-45简"/>
                <a:ea typeface="汉仪君黑-45简"/>
                <a:cs typeface="楷体"/>
              </a:rPr>
              <a:t>AI</a:t>
            </a:r>
            <a:r>
              <a:rPr lang="zh-CN" sz="4400" b="true">
                <a:solidFill>
                  <a:schemeClr val="tx1">
                    <a:lumMod val="75000"/>
                    <a:lumOff val="25000"/>
                    <a:alpha val="100000"/>
                  </a:schemeClr>
                </a:solidFill>
                <a:effectLst/>
                <a:latin typeface="汉仪君黑-45简"/>
                <a:ea typeface="汉仪君黑-45简"/>
                <a:cs typeface="楷体"/>
              </a:rPr>
              <a:t>赋能大数据的多模型</a:t>
            </a:r>
            <a:endParaRPr/>
          </a:p>
          <a:p>
            <a:pPr algn="ctr">
              <a:lnSpc>
                <a:spcPct val="107000"/>
              </a:lnSpc>
              <a:spcBef>
                <a:spcPts val="1200"/>
              </a:spcBef>
              <a:spcAft>
                <a:spcPts val="0"/>
              </a:spcAft>
            </a:pPr>
            <a:r>
              <a:rPr lang="zh-CN" sz="4400" b="true">
                <a:solidFill>
                  <a:schemeClr val="tx1">
                    <a:lumMod val="75000"/>
                    <a:lumOff val="25000"/>
                    <a:alpha val="100000"/>
                  </a:schemeClr>
                </a:solidFill>
                <a:effectLst/>
                <a:latin typeface="汉仪君黑-45简"/>
                <a:ea typeface="汉仪君黑-45简"/>
                <a:cs typeface="楷体"/>
              </a:rPr>
              <a:t>交通情况预测系统</a:t>
            </a:r>
            <a:endParaRPr/>
          </a:p>
        </p:txBody>
      </p:sp>
      <p:sp>
        <p:nvSpPr>
          <p:cNvPr id="960" name="矩形 15稻壳儿花儿小姐"/>
          <p:cNvSpPr/>
          <p:nvPr/>
        </p:nvSpPr>
        <p:spPr>
          <a:xfrm rot="0" flipH="false" flipV="false">
            <a:off x="1116778" y="1315933"/>
            <a:ext cx="5238750" cy="806450"/>
          </a:xfrm>
          <a:prstGeom prst="rect">
            <a:avLst/>
          </a:prstGeom>
        </p:spPr>
        <p:txBody>
          <a:bodyPr wrap="square">
            <a:spAutoFit/>
          </a:bodyPr>
          <a:lstStyle/>
          <a:p>
            <a:pPr algn="dist">
              <a:lnSpc>
                <a:spcPct val="107000"/>
              </a:lnSpc>
              <a:spcBef>
                <a:spcPts val="1200"/>
              </a:spcBef>
            </a:pPr>
            <a:r>
              <a:rPr lang="zh-CN" sz="4400" b="true">
                <a:solidFill>
                  <a:schemeClr val="accent3">
                    <a:alpha val="100000"/>
                  </a:schemeClr>
                </a:solidFill>
                <a:latin typeface="汉仪雅酷黑 55W"/>
                <a:ea typeface="汉仪雅酷黑 55W"/>
                <a:cs typeface="楷体"/>
              </a:rPr>
              <a:t>大数据应用开发赛项</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961" name="" descr="{&quot;isTemplate&quot;:true,&quot;type&quot;:&quot;page&quot;,&quot;originSlideId&quot;:&quot;81a6911f&quot;}"/>
        <p:cNvGrpSpPr/>
        <p:nvPr/>
      </p:nvGrpSpPr>
      <p:grpSpPr>
        <a:xfrm>
          <a:off x="0" y="0"/>
          <a:ext cx="0" cy="0"/>
          <a:chOff x="0" y="0"/>
          <a:chExt cx="0" cy="0"/>
        </a:xfrm>
      </p:grpSpPr>
      <p:pic>
        <p:nvPicPr>
          <p:cNvPr id="962" name="Picture 5" descr="{&quot;isTemplate&quot;:true,&quot;type&quot;:&quot;image&quot;,&quot;canOmit&quot;:false,&quot;range&quot;:0}"/>
          <p:cNvPicPr>
            <a:picLocks noChangeAspect="true"/>
          </p:cNvPicPr>
          <p:nvPr/>
        </p:nvPicPr>
        <p:blipFill>
          <a:blip r:embed="rId1"/>
          <a:srcRect l="0" t="0" r="0" b="0"/>
          <a:stretch>
            <a:fillRect/>
          </a:stretch>
        </p:blipFill>
        <p:spPr>
          <a:xfrm rot="0" flipH="false" flipV="false">
            <a:off x="6095400" y="1154206"/>
            <a:ext cx="4965371" cy="4937927"/>
          </a:xfrm>
          <a:prstGeom prst="ellipse">
            <a:avLst/>
          </a:prstGeom>
        </p:spPr>
      </p:pic>
      <p:grpSp>
        <p:nvGrpSpPr>
          <p:cNvPr id="963" name="Group 364" descr="{&quot;isTemplate&quot;:true,&quot;type&quot;:&quot;list&quot;,&quot;alignment&quot;:&quot;left&quot;,&quot;alignmentVertical&quot;:&quot;top&quot;,&quot;canOmit&quot;:false,&quot;scalable&quot;:false,&quot;minItemsCount&quot;:-1}"/>
          <p:cNvGrpSpPr/>
          <p:nvPr/>
        </p:nvGrpSpPr>
        <p:grpSpPr>
          <a:xfrm rot="0" flipH="false" flipV="false">
            <a:off x="660331" y="873053"/>
            <a:ext cx="4624943" cy="3925128"/>
            <a:chOff x="763829" y="1571372"/>
            <a:chExt cx="4625399" cy="3925515"/>
          </a:xfrm>
        </p:grpSpPr>
        <p:grpSp>
          <p:nvGrpSpPr>
            <p:cNvPr id="964" name="Group 365"/>
            <p:cNvGrpSpPr/>
            <p:nvPr/>
          </p:nvGrpSpPr>
          <p:grpSpPr>
            <a:xfrm>
              <a:off x="763829" y="1571372"/>
              <a:ext cx="4625399" cy="1482640"/>
              <a:chOff x="763829" y="1571372"/>
              <a:chExt cx="4625399" cy="1482640"/>
            </a:xfrm>
          </p:grpSpPr>
          <p:sp>
            <p:nvSpPr>
              <p:cNvPr id="965" name="AutoShape 2"/>
              <p:cNvSpPr/>
              <p:nvPr/>
            </p:nvSpPr>
            <p:spPr>
              <a:xfrm rot="0" flipH="false" flipV="false">
                <a:off x="763829" y="1684714"/>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sp>
            <p:nvSpPr>
              <p:cNvPr id="966" name="TextBox 3" descr="{&quot;isTemplate&quot;:true,&quot;type&quot;:&quot;content&quot;,&quot;canOmit&quot;:false,&quot;range&quot;:0}"/>
              <p:cNvSpPr txBox="true"/>
              <p:nvPr/>
            </p:nvSpPr>
            <p:spPr>
              <a:xfrm rot="0" flipH="false" flipV="false">
                <a:off x="994345" y="2028557"/>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后端接收前端请求后，将 </a:t>
                </a:r>
                <a:r>
                  <a:rPr lang="zh-CN" sz="1399" b="false" i="false" u="none" strike="noStrike">
                    <a:solidFill>
                      <a:schemeClr val="tx1">
                        <a:alpha val="100000"/>
                      </a:schemeClr>
                    </a:solidFill>
                    <a:latin typeface="默认字体"/>
                    <a:ea typeface="默认字体"/>
                    <a:cs typeface="+mn-cs"/>
                    <a:sym typeface="Montserrat Semi Bold"/>
                  </a:rPr>
                  <a:t>路段编号</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预测时间段</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时间窗口</a:t>
                </a:r>
                <a:r>
                  <a:rPr lang="zh-CN" sz="1399" b="false" i="false" u="none" strike="noStrike">
                    <a:solidFill>
                      <a:schemeClr val="tx1">
                        <a:alpha val="100000"/>
                      </a:schemeClr>
                    </a:solidFill>
                    <a:latin typeface="默认字体"/>
                    <a:ea typeface="默认字体"/>
                    <a:cs typeface="+mn-cs"/>
                    <a:sym typeface="Montserrat Semi Bold"/>
                  </a:rPr>
                  <a:t> 等关键参数封装为 JSON 格式。</a:t>
                </a:r>
                <a:endParaRPr/>
              </a:p>
            </p:txBody>
          </p:sp>
          <p:sp>
            <p:nvSpPr>
              <p:cNvPr id="967" name="TextBox 4" descr="{&quot;isTemplate&quot;:true,&quot;type&quot;:&quot;title&quot;,&quot;canOmit&quot;:false,&quot;range&quot;:0}"/>
              <p:cNvSpPr txBox="true"/>
              <p:nvPr/>
            </p:nvSpPr>
            <p:spPr>
              <a:xfrm rot="0">
                <a:off x="994345" y="1571372"/>
                <a:ext cx="4152900" cy="457200"/>
              </a:xfrm>
              <a:prstGeom prst="rect">
                <a:avLst/>
              </a:prstGeom>
            </p:spPr>
            <p:txBody>
              <a:bodyPr vert="horz" wrap="square" lIns="114300" tIns="57150" rIns="114300" bIns="57150" rtlCol="false" anchor="t" anchorCtr="false">
                <a:noAutofit/>
              </a:bodyPr>
              <a:lstStyle/>
              <a:p>
                <a:pPr marL="0" indent="0">
                  <a:lnSpc>
                    <a:spcPct val="100000"/>
                  </a:lnSpc>
                  <a:buNone/>
                </a:pPr>
                <a:r>
                  <a:rPr sz="1800" b="true">
                    <a:solidFill>
                      <a:schemeClr val="tx1">
                        <a:lumMod val="75000"/>
                        <a:lumOff val="25000"/>
                        <a:alpha val="100000"/>
                      </a:schemeClr>
                    </a:solidFill>
                    <a:highlight>
                      <a:srgbClr val="FFFFFF">
                        <a:alpha val="100000"/>
                      </a:srgbClr>
                    </a:highlight>
                    <a:latin typeface="默认字体"/>
                    <a:ea typeface="默认字体"/>
                    <a:cs typeface="+mn-cs"/>
                  </a:rPr>
                  <a:t>参数封装</a:t>
                </a:r>
                <a:endParaRPr/>
              </a:p>
            </p:txBody>
          </p:sp>
        </p:grpSp>
        <p:grpSp>
          <p:nvGrpSpPr>
            <p:cNvPr id="968" name="Group 369"/>
            <p:cNvGrpSpPr/>
            <p:nvPr/>
          </p:nvGrpSpPr>
          <p:grpSpPr>
            <a:xfrm>
              <a:off x="763829" y="2729566"/>
              <a:ext cx="4625399" cy="1484571"/>
              <a:chOff x="763829" y="2729566"/>
              <a:chExt cx="4625399" cy="1484571"/>
            </a:xfrm>
          </p:grpSpPr>
          <p:sp>
            <p:nvSpPr>
              <p:cNvPr id="969" name="TextBox 6" descr="{&quot;isTemplate&quot;:true,&quot;type&quot;:&quot;content&quot;,&quot;canOmit&quot;:false,&quot;range&quot;:0}"/>
              <p:cNvSpPr txBox="true"/>
              <p:nvPr/>
            </p:nvSpPr>
            <p:spPr>
              <a:xfrm rot="0" flipH="false" flipV="false">
                <a:off x="994345" y="3188682"/>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使用 RestTemplate / WebClient 发起 POST 请求，访问模型接口（如 </a:t>
                </a:r>
                <a:r>
                  <a:rPr lang="zh-CN" sz="1399" b="false" i="false" u="none" strike="noStrike">
                    <a:solidFill>
                      <a:schemeClr val="tx1">
                        <a:alpha val="100000"/>
                      </a:schemeClr>
                    </a:solidFill>
                    <a:latin typeface="默认字体"/>
                    <a:ea typeface="默认字体"/>
                    <a:cs typeface="+mn-cs"/>
                    <a:sym typeface="Montserrat Semi Bold"/>
                  </a:rPr>
                  <a:t>/predict/random_forest</a:t>
                </a:r>
                <a:r>
                  <a:rPr lang="zh-CN" sz="1399" b="false" i="false" u="none" strike="noStrike">
                    <a:solidFill>
                      <a:schemeClr val="tx1">
                        <a:alpha val="100000"/>
                      </a:schemeClr>
                    </a:solidFill>
                    <a:latin typeface="默认字体"/>
                    <a:ea typeface="默认字体"/>
                    <a:cs typeface="+mn-cs"/>
                    <a:sym typeface="Montserrat Semi Bold"/>
                  </a:rPr>
                  <a:t>）。</a:t>
                </a:r>
                <a:endParaRPr/>
              </a:p>
            </p:txBody>
          </p:sp>
          <p:sp>
            <p:nvSpPr>
              <p:cNvPr id="970" name="TextBox 7" descr="{&quot;isTemplate&quot;:true,&quot;type&quot;:&quot;title&quot;,&quot;canOmit&quot;:false,&quot;range&quot;:0}"/>
              <p:cNvSpPr txBox="true"/>
              <p:nvPr/>
            </p:nvSpPr>
            <p:spPr>
              <a:xfrm rot="0" flipH="false" flipV="false">
                <a:off x="994345" y="2729566"/>
                <a:ext cx="4152900" cy="457200"/>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HTTP 调用模型服务</a:t>
                </a:r>
                <a:endParaRPr sz="1800">
                  <a:solidFill>
                    <a:schemeClr val="tx1">
                      <a:alpha val="100000"/>
                    </a:schemeClr>
                  </a:solidFill>
                  <a:latin typeface="Arial"/>
                  <a:ea typeface="黑体"/>
                  <a:cs typeface="+mn-cs"/>
                </a:endParaRPr>
              </a:p>
            </p:txBody>
          </p:sp>
          <p:sp>
            <p:nvSpPr>
              <p:cNvPr id="971" name="AutoShape 10"/>
              <p:cNvSpPr/>
              <p:nvPr/>
            </p:nvSpPr>
            <p:spPr>
              <a:xfrm rot="0" flipH="false" flipV="false">
                <a:off x="763829" y="2842908"/>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grpSp>
        <p:grpSp>
          <p:nvGrpSpPr>
            <p:cNvPr id="972" name="Group 373"/>
            <p:cNvGrpSpPr/>
            <p:nvPr/>
          </p:nvGrpSpPr>
          <p:grpSpPr>
            <a:xfrm>
              <a:off x="763829" y="3898991"/>
              <a:ext cx="4625399" cy="1597896"/>
              <a:chOff x="763829" y="3898991"/>
              <a:chExt cx="4625399" cy="1597896"/>
            </a:xfrm>
          </p:grpSpPr>
          <p:sp>
            <p:nvSpPr>
              <p:cNvPr id="973" name="TextBox 8" descr="{&quot;isTemplate&quot;:true,&quot;type&quot;:&quot;content&quot;,&quot;canOmit&quot;:false,&quot;range&quot;:0}"/>
              <p:cNvSpPr txBox="true"/>
              <p:nvPr/>
            </p:nvSpPr>
            <p:spPr>
              <a:xfrm rot="0" flipH="false" flipV="false">
                <a:off x="994345" y="4471432"/>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解析返回的 </a:t>
                </a:r>
                <a:r>
                  <a:rPr lang="zh-CN" sz="1399" b="false" i="false" u="none" strike="noStrike">
                    <a:solidFill>
                      <a:schemeClr val="tx1">
                        <a:alpha val="100000"/>
                      </a:schemeClr>
                    </a:solidFill>
                    <a:latin typeface="默认字体"/>
                    <a:ea typeface="默认字体"/>
                    <a:cs typeface="+mn-cs"/>
                    <a:sym typeface="Montserrat Semi Bold"/>
                  </a:rPr>
                  <a:t>预测值数组</a:t>
                </a:r>
                <a:r>
                  <a:rPr lang="zh-CN" sz="1399" b="false" i="false" u="none" strike="noStrike">
                    <a:solidFill>
                      <a:schemeClr val="tx1">
                        <a:alpha val="100000"/>
                      </a:schemeClr>
                    </a:solidFill>
                    <a:latin typeface="默认字体"/>
                    <a:ea typeface="默认字体"/>
                    <a:cs typeface="+mn-cs"/>
                    <a:sym typeface="Montserrat Semi Bold"/>
                  </a:rPr>
                  <a:t> 与 </a:t>
                </a:r>
                <a:r>
                  <a:rPr lang="zh-CN" sz="1399" b="false" i="false" u="none" strike="noStrike">
                    <a:solidFill>
                      <a:schemeClr val="tx1">
                        <a:alpha val="100000"/>
                      </a:schemeClr>
                    </a:solidFill>
                    <a:latin typeface="默认字体"/>
                    <a:ea typeface="默认字体"/>
                    <a:cs typeface="+mn-cs"/>
                    <a:sym typeface="Montserrat Semi Bold"/>
                  </a:rPr>
                  <a:t>对应时间戳</a:t>
                </a:r>
                <a:r>
                  <a:rPr lang="zh-CN" sz="1399" b="false" i="false" u="none" strike="noStrike">
                    <a:solidFill>
                      <a:schemeClr val="tx1">
                        <a:alpha val="100000"/>
                      </a:schemeClr>
                    </a:solidFill>
                    <a:latin typeface="默认字体"/>
                    <a:ea typeface="默认字体"/>
                    <a:cs typeface="+mn-cs"/>
                    <a:sym typeface="Montserrat Semi Bold"/>
                  </a:rPr>
                  <a:t>；执行数据格式校验、单位换算、结果排序等处理。</a:t>
                </a:r>
                <a:endParaRPr/>
              </a:p>
            </p:txBody>
          </p:sp>
          <p:sp>
            <p:nvSpPr>
              <p:cNvPr id="974" name="TextBox 9" descr="{&quot;isTemplate&quot;:true,&quot;type&quot;:&quot;title&quot;,&quot;canOmit&quot;:false,&quot;range&quot;:0}"/>
              <p:cNvSpPr txBox="true"/>
              <p:nvPr/>
            </p:nvSpPr>
            <p:spPr>
              <a:xfrm rot="0" flipH="false" flipV="false">
                <a:off x="994345" y="3898991"/>
                <a:ext cx="4152900" cy="457200"/>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sz="1800" b="true">
                    <a:solidFill>
                      <a:schemeClr val="tx1">
                        <a:lumMod val="75000"/>
                        <a:lumOff val="25000"/>
                        <a:alpha val="100000"/>
                      </a:schemeClr>
                    </a:solidFill>
                    <a:highlight>
                      <a:srgbClr val="FFFFFF">
                        <a:alpha val="100000"/>
                      </a:srgbClr>
                    </a:highlight>
                    <a:latin typeface="Open Sans"/>
                    <a:ea typeface="Open Sans"/>
                    <a:cs typeface="+mn-cs"/>
                  </a:rPr>
                  <a:t>结</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果接收与处理</a:t>
                </a:r>
                <a:endParaRPr sz="1800">
                  <a:solidFill>
                    <a:schemeClr val="tx1">
                      <a:alpha val="100000"/>
                    </a:schemeClr>
                  </a:solidFill>
                  <a:latin typeface="Arial"/>
                  <a:ea typeface="黑体"/>
                  <a:cs typeface="+mn-cs"/>
                </a:endParaRPr>
              </a:p>
            </p:txBody>
          </p:sp>
          <p:sp>
            <p:nvSpPr>
              <p:cNvPr id="975" name="AutoShape 11"/>
              <p:cNvSpPr/>
              <p:nvPr/>
            </p:nvSpPr>
            <p:spPr>
              <a:xfrm rot="0" flipH="false" flipV="false">
                <a:off x="763829" y="3972291"/>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grpSp>
      </p:grpSp>
      <p:sp>
        <p:nvSpPr>
          <p:cNvPr id="976" name="Tencent" descr="{&quot;isTemplate&quot;:true,&quot;type&quot;:&quot;title&quot;,&quot;canOmit&quot;:false,&quot;range&quot;:0}"/>
          <p:cNvSpPr txBox="true"/>
          <p:nvPr/>
        </p:nvSpPr>
        <p:spPr>
          <a:xfrm rot="0" flipH="false" flipV="false">
            <a:off x="660331" y="56333"/>
            <a:ext cx="11010900" cy="882650"/>
          </a:xfrm>
          <a:prstGeom prst="rect">
            <a:avLst/>
          </a:prstGeom>
          <a:noFill/>
        </p:spPr>
        <p:txBody>
          <a:bodyPr wrap="square" lIns="89991" tIns="46795" rIns="89991" bIns="46795" rtlCol="false" anchor="b" anchorCtr="false">
            <a:sp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2800" b="true" i="false" u="none" strike="noStrike">
                <a:solidFill>
                  <a:schemeClr val="tx1">
                    <a:alpha val="100000"/>
                  </a:schemeClr>
                </a:solidFill>
                <a:latin typeface="默认字体"/>
                <a:ea typeface="默认字体"/>
                <a:cs typeface="+mn-cs"/>
              </a:rPr>
              <a:t>后端与机器学习模型服务对接</a:t>
            </a:r>
            <a:r>
              <a:rPr lang="zh-CN" sz="2800" b="true" i="false" u="none" strike="noStrike">
                <a:solidFill>
                  <a:schemeClr val="tx1">
                    <a:alpha val="100000"/>
                  </a:schemeClr>
                </a:solidFill>
                <a:latin typeface="默认字体"/>
                <a:ea typeface="默认字体"/>
                <a:cs typeface="+mn-cs"/>
              </a:rPr>
              <a:t>流程</a:t>
            </a:r>
            <a:endParaRPr sz="1800">
              <a:solidFill>
                <a:schemeClr val="tx1">
                  <a:alpha val="100000"/>
                </a:schemeClr>
              </a:solidFill>
              <a:latin typeface="Arial"/>
              <a:ea typeface="黑体"/>
              <a:cs typeface="+mn-cs"/>
            </a:endParaRPr>
          </a:p>
          <a:p>
            <a:pPr marL="0" lvl="0" indent="0" algn="l" defTabSz="914400">
              <a:lnSpc>
                <a:spcPct val="100000"/>
              </a:lnSpc>
              <a:buNone/>
              <a:defRPr sz="1800">
                <a:solidFill>
                  <a:schemeClr val="tx1">
                    <a:alpha val="100000"/>
                  </a:schemeClr>
                </a:solidFill>
                <a:latin typeface="Arial"/>
                <a:ea typeface="黑体"/>
                <a:cs typeface="+mn-cs"/>
              </a:defRPr>
            </a:pPr>
            <a:endParaRPr lang="en-US" sz="2400" b="true">
              <a:solidFill>
                <a:srgbClr val="333333">
                  <a:alpha val="100000"/>
                </a:srgbClr>
              </a:solidFill>
              <a:latin typeface="Open Sans"/>
              <a:ea typeface="Open Sans"/>
              <a:cs typeface="+mn-cs"/>
            </a:endParaRPr>
          </a:p>
        </p:txBody>
      </p:sp>
      <p:sp>
        <p:nvSpPr>
          <p:cNvPr id="977" name="AutoShape 11"/>
          <p:cNvSpPr/>
          <p:nvPr/>
        </p:nvSpPr>
        <p:spPr>
          <a:xfrm rot="0" flipH="false" flipV="false">
            <a:off x="660331" y="4596381"/>
            <a:ext cx="230493" cy="230493"/>
          </a:xfrm>
          <a:prstGeom prst="ellipse">
            <a:avLst/>
          </a:prstGeom>
          <a:solidFill>
            <a:schemeClr val="accent1">
              <a:alpha val="100000"/>
            </a:schemeClr>
          </a:solidFill>
        </p:spPr>
        <p:txBody>
          <a:bodyPr/>
          <a:lstStyle/>
          <a:p>
            <a:pPr/>
            <a:endParaRPr lang="zh-CN">
              <a:latin typeface="默认字体"/>
              <a:ea typeface="默认字体"/>
              <a:cs typeface="+mn-cs"/>
            </a:endParaRPr>
          </a:p>
        </p:txBody>
      </p:sp>
      <p:sp>
        <p:nvSpPr>
          <p:cNvPr id="978" name="TextBox 9" descr="{&quot;isTemplate&quot;:true,&quot;type&quot;:&quot;title&quot;,&quot;canOmit&quot;:false,&quot;range&quot;:0}"/>
          <p:cNvSpPr txBox="true"/>
          <p:nvPr/>
        </p:nvSpPr>
        <p:spPr>
          <a:xfrm rot="0" flipH="false" flipV="false">
            <a:off x="890824" y="4502493"/>
            <a:ext cx="4152490" cy="457154"/>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结果接收与处理</a:t>
            </a:r>
            <a:endParaRPr sz="1800">
              <a:solidFill>
                <a:schemeClr val="tx1">
                  <a:alpha val="100000"/>
                </a:schemeClr>
              </a:solidFill>
              <a:latin typeface="Arial"/>
              <a:ea typeface="黑体"/>
              <a:cs typeface="+mn-cs"/>
            </a:endParaRPr>
          </a:p>
        </p:txBody>
      </p:sp>
      <p:sp>
        <p:nvSpPr>
          <p:cNvPr id="979" name="TextBox 8" descr="{&quot;isTemplate&quot;:true,&quot;type&quot;:&quot;content&quot;,&quot;canOmit&quot;:false,&quot;range&quot;:0}"/>
          <p:cNvSpPr txBox="true"/>
          <p:nvPr/>
        </p:nvSpPr>
        <p:spPr>
          <a:xfrm rot="0" flipH="false" flipV="false">
            <a:off x="890824" y="5066780"/>
            <a:ext cx="4394449" cy="1025353"/>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实时返回前端进行图表可视化；同步写入 MySQL 数据库，支持历史预测查询与模型评估。</a:t>
            </a:r>
            <a:endParaRPr sz="1800">
              <a:solidFill>
                <a:schemeClr val="tx1">
                  <a:alpha val="100000"/>
                </a:schemeClr>
              </a:solidFill>
              <a:latin typeface="Arial"/>
              <a:ea typeface="黑体"/>
              <a:cs typeface="+mn-cs"/>
            </a:endParaRPr>
          </a:p>
        </p:txBody>
      </p:sp>
    </p:spTree>
  </p:cSld>
  <p:clrMapOvr>
    <a:masterClrMapping/>
  </p:clrMapOvr>
</p:sld>
</file>

<file path=ppt/slides/slide41.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980" name=""/>
        <p:cNvGrpSpPr/>
        <p:nvPr/>
      </p:nvGrpSpPr>
      <p:grpSpPr>
        <a:xfrm>
          <a:off x="0" y="0"/>
          <a:ext cx="0" cy="0"/>
          <a:chOff x="0" y="0"/>
          <a:chExt cx="0" cy="0"/>
        </a:xfrm>
      </p:grpSpPr>
      <p:sp>
        <p:nvSpPr>
          <p:cNvPr id="981"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82" name="标题 1"/>
          <p:cNvSpPr txBox="true"/>
          <p:nvPr/>
        </p:nvSpPr>
        <p:spPr>
          <a:xfrm rot="18900000" flipH="false" flipV="false">
            <a:off x="4328220" y="4062672"/>
            <a:ext cx="1968532" cy="1968532"/>
          </a:xfrm>
          <a:prstGeom prst="blockArc">
            <a:avLst>
              <a:gd name="adj1" fmla="val 3780999"/>
              <a:gd name="adj2" fmla="val 20321677"/>
              <a:gd name="adj3" fmla="val 18694"/>
            </a:avLst>
          </a:prstGeom>
          <a:gradFill>
            <a:gsLst>
              <a:gs pos="13000">
                <a:schemeClr val="accent1">
                  <a:alpha val="100000"/>
                </a:schemeClr>
              </a:gs>
              <a:gs pos="100000">
                <a:schemeClr val="accent2">
                  <a:alpha val="100000"/>
                </a:schemeClr>
              </a:gs>
            </a:gsLst>
            <a:lin ang="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983" name="标题 1"/>
          <p:cNvSpPr txBox="true"/>
          <p:nvPr/>
        </p:nvSpPr>
        <p:spPr>
          <a:xfrm rot="2700000" flipH="false" flipV="false">
            <a:off x="5111479" y="2684309"/>
            <a:ext cx="1968532" cy="1968532"/>
          </a:xfrm>
          <a:prstGeom prst="blockArc">
            <a:avLst>
              <a:gd name="adj1" fmla="val 4333997"/>
              <a:gd name="adj2" fmla="val 21509375"/>
              <a:gd name="adj3" fmla="val 18596"/>
            </a:avLst>
          </a:prstGeom>
          <a:gradFill>
            <a:gsLst>
              <a:gs pos="19000">
                <a:schemeClr val="accent1">
                  <a:alpha val="100000"/>
                </a:schemeClr>
              </a:gs>
              <a:gs pos="87000">
                <a:schemeClr val="accent2">
                  <a:alpha val="100000"/>
                </a:schemeClr>
              </a:gs>
            </a:gsLst>
            <a:lin ang="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984" name="标题 1"/>
          <p:cNvSpPr txBox="true"/>
          <p:nvPr/>
        </p:nvSpPr>
        <p:spPr>
          <a:xfrm rot="1299967" flipH="true" flipV="false">
            <a:off x="5882548" y="4035562"/>
            <a:ext cx="1968532" cy="1968532"/>
          </a:xfrm>
          <a:prstGeom prst="blockArc">
            <a:avLst>
              <a:gd name="adj1" fmla="val 1120196"/>
              <a:gd name="adj2" fmla="val 19441444"/>
              <a:gd name="adj3" fmla="val 16441"/>
            </a:avLst>
          </a:prstGeom>
          <a:gradFill>
            <a:gsLst>
              <a:gs pos="13000">
                <a:schemeClr val="accent1">
                  <a:alpha val="100000"/>
                </a:schemeClr>
              </a:gs>
              <a:gs pos="100000">
                <a:schemeClr val="accent2">
                  <a:alpha val="100000"/>
                </a:schemeClr>
              </a:gs>
            </a:gsLst>
            <a:lin ang="270000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985" name="标题 1"/>
          <p:cNvSpPr txBox="true"/>
          <p:nvPr/>
        </p:nvSpPr>
        <p:spPr>
          <a:xfrm rot="0" flipH="false" flipV="false">
            <a:off x="6182551" y="4335566"/>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986" name="标题 1"/>
          <p:cNvSpPr txBox="true"/>
          <p:nvPr/>
        </p:nvSpPr>
        <p:spPr>
          <a:xfrm rot="0" flipH="false" flipV="false">
            <a:off x="4634168" y="4335566"/>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987" name="标题 1"/>
          <p:cNvSpPr txBox="true"/>
          <p:nvPr/>
        </p:nvSpPr>
        <p:spPr>
          <a:xfrm rot="0" flipH="false" flipV="false">
            <a:off x="5408359" y="2939582"/>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988" name="标题 1"/>
          <p:cNvSpPr txBox="true"/>
          <p:nvPr/>
        </p:nvSpPr>
        <p:spPr>
          <a:xfrm rot="0" flipH="false" flipV="false">
            <a:off x="5053592" y="4717374"/>
            <a:ext cx="529676" cy="6049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w="763" cap="flat">
            <a:noFill/>
            <a:miter/>
          </a:ln>
        </p:spPr>
        <p:txBody>
          <a:bodyPr vert="horz" wrap="square" lIns="91440" tIns="45720" rIns="91440" bIns="45720" rtlCol="false" anchor="ctr"/>
          <a:lstStyle/>
          <a:p>
            <a:pPr algn="ctr">
              <a:lnSpc>
                <a:spcPct val="100000"/>
              </a:lnSpc>
            </a:pPr>
            <a:endParaRPr kumimoji="true" lang="zh-CN" altLang="en-US"/>
          </a:p>
        </p:txBody>
      </p:sp>
      <p:sp>
        <p:nvSpPr>
          <p:cNvPr id="989" name="标题 1"/>
          <p:cNvSpPr txBox="true"/>
          <p:nvPr/>
        </p:nvSpPr>
        <p:spPr>
          <a:xfrm rot="0" flipH="false" flipV="false">
            <a:off x="6596630" y="4749646"/>
            <a:ext cx="540368" cy="5403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
        <p:nvSpPr>
          <p:cNvPr id="990" name="标题 1"/>
          <p:cNvSpPr txBox="true"/>
          <p:nvPr/>
        </p:nvSpPr>
        <p:spPr>
          <a:xfrm rot="0" flipH="false" flipV="false">
            <a:off x="5822437" y="3387301"/>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
        <p:nvSpPr>
          <p:cNvPr id="991" name="标题 1"/>
          <p:cNvSpPr txBox="true"/>
          <p:nvPr/>
        </p:nvSpPr>
        <p:spPr>
          <a:xfrm rot="0" flipH="false" flipV="false">
            <a:off x="3796754" y="1501204"/>
            <a:ext cx="4585793" cy="491924"/>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数据预处理与特征工程</a:t>
            </a:r>
            <a:endParaRPr lang="zh-CN"/>
          </a:p>
        </p:txBody>
      </p:sp>
      <p:sp>
        <p:nvSpPr>
          <p:cNvPr id="992" name="标题 1"/>
          <p:cNvSpPr txBox="true"/>
          <p:nvPr/>
        </p:nvSpPr>
        <p:spPr>
          <a:xfrm rot="0" flipH="false" flipV="false">
            <a:off x="3796754" y="1980202"/>
            <a:ext cx="4585793" cy="655964"/>
          </a:xfrm>
          <a:prstGeom prst="rect">
            <a:avLst/>
          </a:prstGeom>
          <a:noFill/>
          <a:ln>
            <a:noFill/>
          </a:ln>
        </p:spPr>
        <p:txBody>
          <a:bodyPr vert="horz" wrap="square" lIns="0" tIns="0" rIns="0" bIns="0" rtlCol="false" anchor="t"/>
          <a:lstStyle/>
          <a:p>
            <a:pPr algn="ctr">
              <a:lnSpc>
                <a:spcPct val="150000"/>
              </a:lnSpc>
            </a:pPr>
            <a:r>
              <a:rPr lang="en-US" sz="986">
                <a:ln w="12700">
                  <a:noFill/>
                </a:ln>
                <a:solidFill>
                  <a:schemeClr val="tx1">
                    <a:lumMod val="85000"/>
                    <a:lumOff val="15000"/>
                    <a:alpha val="100000"/>
                  </a:schemeClr>
                </a:solidFill>
                <a:latin typeface="Source Han Sans"/>
                <a:ea typeface="Source Han Sans"/>
                <a:cs typeface="Source Han Sans"/>
              </a:rPr>
              <a:t>对交通数据进行清洗、去噪、归一化等预处理操作，提高数据质量。
提取交通流量、车速、天气、时间等特征，构建特征向量，为模型训练提供数据支持。</a:t>
            </a:r>
            <a:endParaRPr lang="zh-CN"/>
          </a:p>
        </p:txBody>
      </p:sp>
      <p:sp>
        <p:nvSpPr>
          <p:cNvPr id="993" name="标题 1"/>
          <p:cNvSpPr txBox="true"/>
          <p:nvPr/>
        </p:nvSpPr>
        <p:spPr>
          <a:xfrm rot="0" flipH="false" flipV="false">
            <a:off x="8229600" y="4271669"/>
            <a:ext cx="3289300" cy="491924"/>
          </a:xfrm>
          <a:prstGeom prst="rect">
            <a:avLst/>
          </a:prstGeom>
          <a:noFill/>
          <a:ln>
            <a:noFill/>
          </a:ln>
        </p:spPr>
        <p:txBody>
          <a:bodyPr vert="horz" wrap="square" lIns="0" tIns="0" rIns="0" bIns="0" rtlCol="false" anchor="b"/>
          <a:lstStyle/>
          <a:p>
            <a:pPr algn="l">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模型评估与优化</a:t>
            </a:r>
            <a:endParaRPr lang="zh-CN"/>
          </a:p>
        </p:txBody>
      </p:sp>
      <p:sp>
        <p:nvSpPr>
          <p:cNvPr id="994" name="标题 1"/>
          <p:cNvSpPr txBox="true"/>
          <p:nvPr/>
        </p:nvSpPr>
        <p:spPr>
          <a:xfrm rot="0" flipH="false" flipV="false">
            <a:off x="8229600" y="4750666"/>
            <a:ext cx="3289300" cy="959253"/>
          </a:xfrm>
          <a:prstGeom prst="rect">
            <a:avLst/>
          </a:prstGeom>
          <a:noFill/>
          <a:ln>
            <a:noFill/>
          </a:ln>
        </p:spPr>
        <p:txBody>
          <a:bodyPr vert="horz" wrap="square" lIns="0" tIns="0" rIns="0" bIns="0" rtlCol="false" anchor="t"/>
          <a:lstStyle/>
          <a:p>
            <a:pPr algn="l">
              <a:lnSpc>
                <a:spcPct val="150000"/>
              </a:lnSpc>
            </a:pPr>
            <a:r>
              <a:rPr lang="en-US" sz="1086">
                <a:ln w="12700">
                  <a:noFill/>
                </a:ln>
                <a:solidFill>
                  <a:schemeClr val="tx1">
                    <a:lumMod val="85000"/>
                    <a:lumOff val="15000"/>
                    <a:alpha val="100000"/>
                  </a:schemeClr>
                </a:solidFill>
                <a:latin typeface="Source Han Sans"/>
                <a:ea typeface="Source Han Sans"/>
                <a:cs typeface="Source Han Sans"/>
              </a:rPr>
              <a:t>采用准确率、召回率、F1值等指标对模型进行评估，确保模型性能满足业务需求。
根据模型评估结果，对模型进行优化调整，如调整模型结构、优化超参数等，进一步提高模型性能。</a:t>
            </a:r>
            <a:endParaRPr lang="zh-CN"/>
          </a:p>
        </p:txBody>
      </p:sp>
      <p:sp>
        <p:nvSpPr>
          <p:cNvPr id="995" name="标题 1"/>
          <p:cNvSpPr txBox="true"/>
          <p:nvPr/>
        </p:nvSpPr>
        <p:spPr>
          <a:xfrm rot="0" flipH="false" flipV="false">
            <a:off x="699597" y="4271669"/>
            <a:ext cx="3251201" cy="491924"/>
          </a:xfrm>
          <a:prstGeom prst="rect">
            <a:avLst/>
          </a:prstGeom>
          <a:noFill/>
          <a:ln>
            <a:noFill/>
          </a:ln>
        </p:spPr>
        <p:txBody>
          <a:bodyPr vert="horz" wrap="square" lIns="0" tIns="0" rIns="0" bIns="0" rtlCol="false" anchor="b"/>
          <a:lstStyle/>
          <a:p>
            <a:pPr algn="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模型选择与训练</a:t>
            </a:r>
            <a:endParaRPr lang="zh-CN"/>
          </a:p>
        </p:txBody>
      </p:sp>
      <p:sp>
        <p:nvSpPr>
          <p:cNvPr id="996" name="标题 1"/>
          <p:cNvSpPr txBox="true"/>
          <p:nvPr/>
        </p:nvSpPr>
        <p:spPr>
          <a:xfrm rot="0" flipH="false" flipV="false">
            <a:off x="660398" y="4750666"/>
            <a:ext cx="3290400" cy="959253"/>
          </a:xfrm>
          <a:prstGeom prst="rect">
            <a:avLst/>
          </a:prstGeom>
          <a:noFill/>
          <a:ln>
            <a:noFill/>
          </a:ln>
        </p:spPr>
        <p:txBody>
          <a:bodyPr vert="horz" wrap="square" lIns="0" tIns="0" rIns="0" bIns="0" rtlCol="false" anchor="t"/>
          <a:lstStyle/>
          <a:p>
            <a:pPr algn="r">
              <a:lnSpc>
                <a:spcPct val="150000"/>
              </a:lnSpc>
            </a:pPr>
            <a:r>
              <a:rPr lang="en-US" sz="1086">
                <a:ln w="12700">
                  <a:noFill/>
                </a:ln>
                <a:solidFill>
                  <a:schemeClr val="tx1">
                    <a:lumMod val="85000"/>
                    <a:lumOff val="15000"/>
                    <a:alpha val="100000"/>
                  </a:schemeClr>
                </a:solidFill>
                <a:latin typeface="Source Han Sans"/>
                <a:ea typeface="Source Han Sans"/>
                <a:cs typeface="Source Han Sans"/>
              </a:rPr>
              <a:t>比较XGBoost、随机森林、神经网络等算法的优缺点，根据数据特点选择合适的算法进行模型训练。
使用交叉验证等方法对模型进行评估，选择最优模型参数，提高模型的准确率和泛化能力。</a:t>
            </a:r>
            <a:endParaRPr lang="zh-CN"/>
          </a:p>
        </p:txBody>
      </p:sp>
      <p:sp>
        <p:nvSpPr>
          <p:cNvPr id="99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9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99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算法模型设计</a:t>
            </a:r>
            <a:endParaRPr lang="zh-CN"/>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000" name=""/>
        <p:cNvGrpSpPr/>
        <p:nvPr/>
      </p:nvGrpSpPr>
      <p:grpSpPr>
        <a:xfrm>
          <a:off x="0" y="0"/>
          <a:ext cx="0" cy="0"/>
          <a:chOff x="0" y="0"/>
          <a:chExt cx="0" cy="0"/>
        </a:xfrm>
      </p:grpSpPr>
      <p:sp>
        <p:nvSpPr>
          <p:cNvPr id="1001" name="任意多边形 11"/>
          <p:cNvSpPr/>
          <p:nvPr/>
        </p:nvSpPr>
        <p:spPr>
          <a:xfrm rot="0" flipH="false" flipV="false">
            <a:off x="5790565" y="0"/>
            <a:ext cx="6401435" cy="6858000"/>
          </a:xfrm>
          <a:custGeom>
            <a:avLst/>
            <a:gdLst>
              <a:gd name="adj" fmla="val 36944"/>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081" h="10800">
                <a:moveTo>
                  <a:pt x="3990" y="0"/>
                </a:moveTo>
                <a:lnTo>
                  <a:pt x="10081" y="0"/>
                </a:lnTo>
                <a:lnTo>
                  <a:pt x="10081" y="5124"/>
                </a:lnTo>
                <a:lnTo>
                  <a:pt x="7984" y="10800"/>
                </a:lnTo>
                <a:lnTo>
                  <a:pt x="0" y="10800"/>
                </a:lnTo>
                <a:lnTo>
                  <a:pt x="3990" y="0"/>
                </a:lnTo>
                <a:close/>
              </a:path>
            </a:pathLst>
          </a:custGeom>
          <a:solidFill>
            <a:srgbClr val="5d84a6">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p>
            <a:pPr marL="0" lvl="0" indent="0" algn="ctr" defTabSz="914400">
              <a:lnSpc>
                <a:spcPct val="100000"/>
              </a:lnSpc>
              <a:buClrTx/>
              <a:buSzTx/>
              <a:buFontTx/>
              <a:buNone/>
              <a:defRPr sz="1800">
                <a:solidFill>
                  <a:schemeClr val="lt1">
                    <a:alpha val="100000"/>
                  </a:schemeClr>
                </a:solidFill>
                <a:latin typeface="汉仪中黑简"/>
                <a:ea typeface="汉仪中黑简"/>
                <a:cs typeface="+mn-cs"/>
              </a:defRPr>
            </a:pPr>
            <a:endParaRPr lang="zh-CN" sz="1800" b="false" i="false" u="none" strike="noStrike" spc="0" baseline="0">
              <a:ln>
                <a:noFill/>
              </a:ln>
              <a:solidFill>
                <a:srgbClr val="FFFFFF">
                  <a:alpha val="100000"/>
                </a:srgbClr>
              </a:solidFill>
              <a:effectLst/>
              <a:latin typeface="汉仪粗黑简"/>
              <a:ea typeface="汉仪粗黑简"/>
              <a:cs typeface="汉仪粗黑简"/>
            </a:endParaRPr>
          </a:p>
        </p:txBody>
      </p:sp>
      <p:sp>
        <p:nvSpPr>
          <p:cNvPr id="1002" name="文本框 72"/>
          <p:cNvSpPr txBox="true"/>
          <p:nvPr/>
        </p:nvSpPr>
        <p:spPr>
          <a:xfrm rot="0" flipH="false" flipV="false">
            <a:off x="7604270" y="3105878"/>
            <a:ext cx="3625848" cy="1231900"/>
          </a:xfrm>
          <a:prstGeom prst="rect">
            <a:avLst/>
          </a:prstGeom>
          <a:noFill/>
        </p:spPr>
        <p:txBody>
          <a:bodyPr wrap="square" rtlCol="false">
            <a:spAutoFit/>
          </a:bodyPr>
          <a:p>
            <a:pPr algn="just">
              <a:lnSpc>
                <a:spcPct val="125000"/>
              </a:lnSpc>
            </a:pPr>
            <a:r>
              <a:rPr lang="zh-CN" sz="1200">
                <a:solidFill>
                  <a:schemeClr val="bg1">
                    <a:alpha val="100000"/>
                  </a:schemeClr>
                </a:solidFill>
                <a:latin typeface="汉仪中黑简"/>
                <a:ea typeface="汉仪中黑简"/>
                <a:cs typeface="汉仪中黑简"/>
                <a:sym typeface="汉仪中黑简"/>
              </a:rPr>
              <a:t>用户上传数据文件后，系统依次进行数据读取、缺失值处理和标准化，确保数据质量。随后，通过多种算法训练模型，并对模型性能进行全面评估，生成详细报告，为交通预测提供科学依据。整个流程高效、自动化，确保预测结果的准确性和可靠性</a:t>
            </a:r>
            <a:endParaRPr/>
          </a:p>
        </p:txBody>
      </p:sp>
      <p:sp>
        <p:nvSpPr>
          <p:cNvPr id="1003" name="文本框 78"/>
          <p:cNvSpPr txBox="true"/>
          <p:nvPr/>
        </p:nvSpPr>
        <p:spPr>
          <a:xfrm rot="0" flipH="false" flipV="false">
            <a:off x="8596313" y="911225"/>
            <a:ext cx="3238500" cy="622300"/>
          </a:xfrm>
          <a:prstGeom prst="rect">
            <a:avLst/>
          </a:prstGeom>
          <a:noFill/>
        </p:spPr>
        <p:txBody>
          <a:bodyPr wrap="square" rtlCol="false">
            <a:spAutoFit/>
          </a:bodyPr>
          <a:p>
            <a:pPr algn="just">
              <a:lnSpc>
                <a:spcPct val="125000"/>
              </a:lnSpc>
            </a:pPr>
            <a:r>
              <a:rPr lang="zh-CN" sz="2800">
                <a:solidFill>
                  <a:schemeClr val="bg1">
                    <a:alpha val="100000"/>
                  </a:schemeClr>
                </a:solidFill>
                <a:latin typeface="汉仪中黑简"/>
                <a:ea typeface="汉仪中黑简"/>
                <a:cs typeface="汉仪中黑简"/>
              </a:rPr>
              <a:t>算法模型设想</a:t>
            </a:r>
            <a:endParaRPr/>
          </a:p>
        </p:txBody>
      </p:sp>
      <p:pic>
        <p:nvPicPr>
          <p:cNvPr id="1004" name=""/>
          <p:cNvPicPr>
            <a:picLocks noChangeAspect="true"/>
          </p:cNvPicPr>
          <p:nvPr/>
        </p:nvPicPr>
        <p:blipFill>
          <a:blip r:embed="rId1"/>
          <a:stretch>
            <a:fillRect/>
          </a:stretch>
        </p:blipFill>
        <p:spPr>
          <a:xfrm rot="0" flipH="false" flipV="false">
            <a:off x="0" y="2693939"/>
            <a:ext cx="6410098" cy="2055777"/>
          </a:xfrm>
          <a:prstGeom prst="rect"/>
        </p:spPr>
      </p:pic>
    </p:spTree>
  </p:cSld>
  <p:clrMapOvr>
    <a:masterClrMapping/>
  </p:clrMapOvr>
</p:sld>
</file>

<file path=ppt/slides/slide43.xml><?xml version="1.0" encoding="utf-8"?>
<p:sld xmlns:a="http://schemas.openxmlformats.org/drawingml/2006/main" xmlns:p="http://schemas.openxmlformats.org/presentationml/2006/main">
  <p:cSld>
    <p:spTree>
      <p:nvGrpSpPr>
        <p:cNvPr id="1005" name=""/>
        <p:cNvGrpSpPr/>
        <p:nvPr/>
      </p:nvGrpSpPr>
      <p:grpSpPr>
        <a:xfrm>
          <a:off x="0" y="0"/>
          <a:ext cx="0" cy="0"/>
          <a:chOff x="0" y="0"/>
          <a:chExt cx="0" cy="0"/>
        </a:xfrm>
      </p:grpSpPr>
      <p:grpSp>
        <p:nvGrpSpPr>
          <p:cNvPr id="1006" name="组合 10"/>
          <p:cNvGrpSpPr/>
          <p:nvPr/>
        </p:nvGrpSpPr>
        <p:grpSpPr>
          <a:xfrm>
            <a:off x="710916" y="2493595"/>
            <a:ext cx="2759321" cy="1301846"/>
            <a:chOff x="423888" y="2737458"/>
            <a:chExt cx="2759321" cy="1301848"/>
          </a:xfrm>
        </p:grpSpPr>
        <p:sp>
          <p:nvSpPr>
            <p:cNvPr id="1007" name="任意多边形: 形状 70"/>
            <p:cNvSpPr/>
            <p:nvPr/>
          </p:nvSpPr>
          <p:spPr>
            <a:xfrm flipH="true" flipV="true">
              <a:off x="519625" y="3106790"/>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1008" name="文本框 71"/>
            <p:cNvSpPr txBox="true"/>
            <p:nvPr/>
          </p:nvSpPr>
          <p:spPr>
            <a:xfrm flipH="true">
              <a:off x="423888" y="3264606"/>
              <a:ext cx="2730500" cy="774701"/>
            </a:xfrm>
            <a:prstGeom prst="rect">
              <a:avLst/>
            </a:prstGeom>
            <a:noFill/>
          </p:spPr>
          <p:txBody>
            <a:bodyPr wrap="square">
              <a:spAutoFit/>
            </a:bodyPr>
            <a:lstStyle/>
            <a:p>
              <a:pPr>
                <a:lnSpc>
                  <a:spcPct val="125000"/>
                </a:lnSpc>
              </a:pPr>
              <a:r>
                <a:rPr lang="zh-CN" sz="1200">
                  <a:solidFill>
                    <a:schemeClr val="tx1">
                      <a:alpha val="100000"/>
                    </a:schemeClr>
                  </a:solidFill>
                  <a:latin typeface="宋体"/>
                  <a:ea typeface="宋体"/>
                  <a:cs typeface="+mn-cs"/>
                </a:rPr>
                <a:t>候选常见</a:t>
              </a:r>
              <a:r>
                <a:rPr sz="1200">
                  <a:solidFill>
                    <a:schemeClr val="tx1">
                      <a:alpha val="100000"/>
                    </a:schemeClr>
                  </a:solidFill>
                  <a:latin typeface="宋体"/>
                  <a:ea typeface="宋体"/>
                  <a:cs typeface="+mn-cs"/>
                </a:rPr>
                <a:t>XGBoost</a:t>
              </a:r>
              <a:r>
                <a:rPr sz="1200">
                  <a:solidFill>
                    <a:schemeClr val="tx1">
                      <a:alpha val="100000"/>
                    </a:schemeClr>
                  </a:solidFill>
                  <a:latin typeface="宋体"/>
                  <a:ea typeface="宋体"/>
                  <a:cs typeface="+mn-cs"/>
                </a:rPr>
                <a:t>，梯度提升，随机森林，神经网络，</a:t>
              </a:r>
              <a:r>
                <a:rPr sz="1200">
                  <a:solidFill>
                    <a:schemeClr val="tx1">
                      <a:alpha val="100000"/>
                    </a:schemeClr>
                  </a:solidFill>
                  <a:latin typeface="宋体"/>
                  <a:ea typeface="宋体"/>
                  <a:cs typeface="+mn-cs"/>
                </a:rPr>
                <a:t>SVM</a:t>
              </a:r>
              <a:r>
                <a:rPr sz="1200">
                  <a:solidFill>
                    <a:schemeClr val="tx1">
                      <a:alpha val="100000"/>
                    </a:schemeClr>
                  </a:solidFill>
                  <a:latin typeface="宋体"/>
                  <a:ea typeface="宋体"/>
                  <a:cs typeface="+mn-cs"/>
                </a:rPr>
                <a:t>，决策树，逻辑回归七种模型</a:t>
              </a:r>
              <a:endParaRPr/>
            </a:p>
          </p:txBody>
        </p:sp>
        <p:sp>
          <p:nvSpPr>
            <p:cNvPr id="1009" name="文本框 69"/>
            <p:cNvSpPr txBox="true"/>
            <p:nvPr/>
          </p:nvSpPr>
          <p:spPr>
            <a:xfrm rot="0" flipH="true" flipV="false">
              <a:off x="1760809" y="2737458"/>
              <a:ext cx="142240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候选模型选择</a:t>
              </a:r>
              <a:endParaRPr/>
            </a:p>
          </p:txBody>
        </p:sp>
      </p:grpSp>
      <p:grpSp>
        <p:nvGrpSpPr>
          <p:cNvPr id="1010" name="组合 11"/>
          <p:cNvGrpSpPr/>
          <p:nvPr/>
        </p:nvGrpSpPr>
        <p:grpSpPr>
          <a:xfrm>
            <a:off x="2357695" y="4231748"/>
            <a:ext cx="2735191" cy="1949548"/>
            <a:chOff x="2491929" y="4527303"/>
            <a:chExt cx="2735192" cy="1949548"/>
          </a:xfrm>
        </p:grpSpPr>
        <p:sp>
          <p:nvSpPr>
            <p:cNvPr id="1011" name="任意多边形: 形状 75"/>
            <p:cNvSpPr/>
            <p:nvPr/>
          </p:nvSpPr>
          <p:spPr>
            <a:xfrm flipH="true" flipV="true">
              <a:off x="2587666" y="4896635"/>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1012" name="文本框 76"/>
            <p:cNvSpPr txBox="true"/>
            <p:nvPr/>
          </p:nvSpPr>
          <p:spPr>
            <a:xfrm flipH="true">
              <a:off x="2491929" y="5054451"/>
              <a:ext cx="2730500" cy="14224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选择分类模型时，需结合任务需求，关注准确率、召回率和</a:t>
              </a:r>
              <a:r>
                <a:rPr lang="en-US" sz="1400">
                  <a:solidFill>
                    <a:schemeClr val="tx1">
                      <a:lumMod val="85000"/>
                      <a:lumOff val="15000"/>
                      <a:alpha val="100000"/>
                    </a:schemeClr>
                  </a:solidFill>
                  <a:latin typeface="微软雅黑"/>
                  <a:ea typeface="微软雅黑"/>
                  <a:cs typeface="+mn-cs"/>
                </a:rPr>
                <a:t>F1</a:t>
              </a:r>
              <a:r>
                <a:rPr lang="zh-CN" sz="1400">
                  <a:solidFill>
                    <a:schemeClr val="tx1">
                      <a:lumMod val="85000"/>
                      <a:lumOff val="15000"/>
                      <a:alpha val="100000"/>
                    </a:schemeClr>
                  </a:solidFill>
                  <a:latin typeface="微软雅黑"/>
                  <a:ea typeface="微软雅黑"/>
                  <a:cs typeface="+mn-cs"/>
                </a:rPr>
                <a:t>分数等性能指标，控制计算资源消耗，并平衡模型复杂度以避免过拟合和欠拟合</a:t>
              </a:r>
              <a:endParaRPr/>
            </a:p>
          </p:txBody>
        </p:sp>
        <p:sp>
          <p:nvSpPr>
            <p:cNvPr id="1013" name="文本框 74"/>
            <p:cNvSpPr txBox="true"/>
            <p:nvPr/>
          </p:nvSpPr>
          <p:spPr>
            <a:xfrm rot="0" flipH="true" flipV="false">
              <a:off x="3391970" y="4527303"/>
              <a:ext cx="183515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模型选择依据</a:t>
              </a:r>
              <a:endParaRPr/>
            </a:p>
          </p:txBody>
        </p:sp>
      </p:grpSp>
      <p:grpSp>
        <p:nvGrpSpPr>
          <p:cNvPr id="1014" name="组合 5"/>
          <p:cNvGrpSpPr/>
          <p:nvPr/>
        </p:nvGrpSpPr>
        <p:grpSpPr>
          <a:xfrm>
            <a:off x="7186312" y="2493595"/>
            <a:ext cx="4879975" cy="1682848"/>
            <a:chOff x="6394377" y="1497877"/>
            <a:chExt cx="4879980" cy="1682848"/>
          </a:xfrm>
        </p:grpSpPr>
        <p:sp>
          <p:nvSpPr>
            <p:cNvPr id="1015" name="任意多边形: 形状 80"/>
            <p:cNvSpPr/>
            <p:nvPr/>
          </p:nvSpPr>
          <p:spPr>
            <a:xfrm flipV="true">
              <a:off x="6394377" y="1867209"/>
              <a:ext cx="3492000"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1016" name="文本框 81"/>
            <p:cNvSpPr txBox="true"/>
            <p:nvPr/>
          </p:nvSpPr>
          <p:spPr>
            <a:xfrm rot="0" flipH="false" flipV="false">
              <a:off x="7242103" y="2025025"/>
              <a:ext cx="4032254" cy="11557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数据划分为</a:t>
              </a:r>
              <a:r>
                <a:rPr lang="en-US" sz="1400">
                  <a:solidFill>
                    <a:schemeClr val="tx1">
                      <a:lumMod val="85000"/>
                      <a:lumOff val="15000"/>
                      <a:alpha val="100000"/>
                    </a:schemeClr>
                  </a:solidFill>
                  <a:latin typeface="微软雅黑"/>
                  <a:ea typeface="微软雅黑"/>
                  <a:cs typeface="+mn-cs"/>
                </a:rPr>
                <a:t>80%</a:t>
              </a:r>
              <a:r>
                <a:rPr lang="zh-CN" sz="1400">
                  <a:solidFill>
                    <a:schemeClr val="tx1">
                      <a:lumMod val="85000"/>
                      <a:lumOff val="15000"/>
                      <a:alpha val="100000"/>
                    </a:schemeClr>
                  </a:solidFill>
                  <a:latin typeface="微软雅黑"/>
                  <a:ea typeface="微软雅黑"/>
                  <a:cs typeface="+mn-cs"/>
                </a:rPr>
                <a:t>训练集和</a:t>
              </a:r>
              <a:r>
                <a:rPr lang="en-US" sz="1400">
                  <a:solidFill>
                    <a:schemeClr val="tx1">
                      <a:lumMod val="85000"/>
                      <a:lumOff val="15000"/>
                      <a:alpha val="100000"/>
                    </a:schemeClr>
                  </a:solidFill>
                  <a:latin typeface="微软雅黑"/>
                  <a:ea typeface="微软雅黑"/>
                  <a:cs typeface="+mn-cs"/>
                </a:rPr>
                <a:t>20%</a:t>
              </a:r>
              <a:r>
                <a:rPr lang="zh-CN" sz="1400">
                  <a:solidFill>
                    <a:schemeClr val="tx1">
                      <a:lumMod val="85000"/>
                      <a:lumOff val="15000"/>
                      <a:alpha val="100000"/>
                    </a:schemeClr>
                  </a:solidFill>
                  <a:latin typeface="微软雅黑"/>
                  <a:ea typeface="微软雅黑"/>
                  <a:cs typeface="+mn-cs"/>
                </a:rPr>
                <a:t>测试集，进行预处理；训练时记录时间并使用</a:t>
              </a:r>
              <a:r>
                <a:rPr lang="en-US" sz="1400">
                  <a:solidFill>
                    <a:schemeClr val="tx1">
                      <a:lumMod val="85000"/>
                      <a:lumOff val="15000"/>
                      <a:alpha val="100000"/>
                    </a:schemeClr>
                  </a:solidFill>
                  <a:latin typeface="微软雅黑"/>
                  <a:ea typeface="微软雅黑"/>
                  <a:cs typeface="+mn-cs"/>
                </a:rPr>
                <a:t>5</a:t>
              </a:r>
              <a:r>
                <a:rPr lang="zh-CN" sz="1400">
                  <a:solidFill>
                    <a:schemeClr val="tx1">
                      <a:lumMod val="85000"/>
                      <a:lumOff val="15000"/>
                      <a:alpha val="100000"/>
                    </a:schemeClr>
                  </a:solidFill>
                  <a:latin typeface="微软雅黑"/>
                  <a:ea typeface="微软雅黑"/>
                  <a:cs typeface="+mn-cs"/>
                </a:rPr>
                <a:t>折交叉验证；通过验证集筛选模型，测试集评估稳定性；最后比较准确率、召回率、</a:t>
              </a:r>
              <a:r>
                <a:rPr lang="en-US" sz="1400">
                  <a:solidFill>
                    <a:schemeClr val="tx1">
                      <a:lumMod val="85000"/>
                      <a:lumOff val="15000"/>
                      <a:alpha val="100000"/>
                    </a:schemeClr>
                  </a:solidFill>
                  <a:latin typeface="微软雅黑"/>
                  <a:ea typeface="微软雅黑"/>
                  <a:cs typeface="+mn-cs"/>
                </a:rPr>
                <a:t>F1</a:t>
              </a:r>
              <a:r>
                <a:rPr lang="zh-CN" sz="1400">
                  <a:solidFill>
                    <a:schemeClr val="tx1">
                      <a:lumMod val="85000"/>
                      <a:lumOff val="15000"/>
                      <a:alpha val="100000"/>
                    </a:schemeClr>
                  </a:solidFill>
                  <a:latin typeface="微软雅黑"/>
                  <a:ea typeface="微软雅黑"/>
                  <a:cs typeface="+mn-cs"/>
                </a:rPr>
                <a:t>分数等指标，确定最优模型。</a:t>
              </a:r>
              <a:endParaRPr/>
            </a:p>
          </p:txBody>
        </p:sp>
        <p:sp>
          <p:nvSpPr>
            <p:cNvPr id="1017" name="文本框 79"/>
            <p:cNvSpPr txBox="true"/>
            <p:nvPr/>
          </p:nvSpPr>
          <p:spPr>
            <a:xfrm>
              <a:off x="7242103" y="1497877"/>
              <a:ext cx="1397001"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实验设计</a:t>
              </a:r>
              <a:endParaRPr/>
            </a:p>
          </p:txBody>
        </p:sp>
      </p:grpSp>
      <p:grpSp>
        <p:nvGrpSpPr>
          <p:cNvPr id="1018" name="组合 9"/>
          <p:cNvGrpSpPr/>
          <p:nvPr/>
        </p:nvGrpSpPr>
        <p:grpSpPr>
          <a:xfrm>
            <a:off x="8645336" y="4231748"/>
            <a:ext cx="2730500" cy="1949548"/>
            <a:chOff x="7242103" y="4527303"/>
            <a:chExt cx="2730500" cy="1949548"/>
          </a:xfrm>
        </p:grpSpPr>
        <p:sp>
          <p:nvSpPr>
            <p:cNvPr id="1019" name="任意多边形: 形状 85"/>
            <p:cNvSpPr/>
            <p:nvPr/>
          </p:nvSpPr>
          <p:spPr>
            <a:xfrm flipV="true">
              <a:off x="7242103" y="4896635"/>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1020" name="文本框 86"/>
            <p:cNvSpPr txBox="true"/>
            <p:nvPr/>
          </p:nvSpPr>
          <p:spPr>
            <a:xfrm>
              <a:off x="7242103" y="5054451"/>
              <a:ext cx="2730500" cy="14224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确定最优模型后，进行超参数调优与模型融合（如投票法、堆叠法），部署到生产环境并持续监控性能，确保满足任务需求，最大化模型性能与效率</a:t>
              </a:r>
              <a:endParaRPr/>
            </a:p>
          </p:txBody>
        </p:sp>
        <p:sp>
          <p:nvSpPr>
            <p:cNvPr id="1021" name="文本框 84"/>
            <p:cNvSpPr txBox="true"/>
            <p:nvPr/>
          </p:nvSpPr>
          <p:spPr>
            <a:xfrm>
              <a:off x="7242103" y="4527303"/>
              <a:ext cx="139700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后续工作</a:t>
              </a:r>
              <a:endParaRPr/>
            </a:p>
          </p:txBody>
        </p:sp>
      </p:grpSp>
      <p:sp>
        <p:nvSpPr>
          <p:cNvPr id="1022" name="标题 1"/>
          <p:cNvSpPr>
            <a:spLocks noGrp="true"/>
          </p:cNvSpPr>
          <p:nvPr>
            <p:ph type="title" idx="4294967295"/>
          </p:nvPr>
        </p:nvSpPr>
        <p:spPr>
          <a:xfrm rot="0" flipH="false" flipV="false">
            <a:off x="305084" y="471936"/>
            <a:ext cx="3136124" cy="365125"/>
          </a:xfrm>
        </p:spPr>
        <p:txBody>
          <a:bodyPr wrap="none">
            <a:noAutofit/>
          </a:bodyPr>
          <a:lstStyle/>
          <a:p>
            <a:pPr>
              <a:buNone/>
            </a:pPr>
            <a:r>
              <a:rPr lang="zh-CN" sz="3200"/>
              <a:t>设计过程</a:t>
            </a:r>
            <a:endParaRPr lang="zh-CN"/>
          </a:p>
        </p:txBody>
      </p:sp>
      <p:sp>
        <p:nvSpPr>
          <p:cNvPr id="1023" name="文本占位符 2"/>
          <p:cNvSpPr>
            <a:spLocks noGrp="true"/>
          </p:cNvSpPr>
          <p:nvPr>
            <p:ph type="body" idx="4294967295"/>
          </p:nvPr>
        </p:nvSpPr>
        <p:spPr>
          <a:xfrm rot="0" flipH="false" flipV="false">
            <a:off x="396032" y="973080"/>
            <a:ext cx="4114800" cy="210765"/>
          </a:xfrm>
        </p:spPr>
        <p:txBody>
          <a:bodyPr wrap="none">
            <a:noAutofit/>
          </a:bodyPr>
          <a:lstStyle/>
          <a:p>
            <a:pPr>
              <a:buFont typeface="Arial" panose="020B0604020202020204" pitchFamily="34" charset="0"/>
              <a:buChar char="•"/>
            </a:pPr>
            <a:r>
              <a:rPr lang="en-US"/>
              <a:t>Design process</a:t>
            </a:r>
            <a:endParaRPr lang="zh-CN"/>
          </a:p>
        </p:txBody>
      </p:sp>
      <p:grpSp>
        <p:nvGrpSpPr>
          <p:cNvPr id="1024" name="组合 4"/>
          <p:cNvGrpSpPr/>
          <p:nvPr/>
        </p:nvGrpSpPr>
        <p:grpSpPr>
          <a:xfrm>
            <a:off x="3468476" y="2554780"/>
            <a:ext cx="5255048" cy="2196363"/>
            <a:chOff x="2231328" y="1744700"/>
            <a:chExt cx="6375921" cy="2664835"/>
          </a:xfrm>
        </p:grpSpPr>
        <p:sp>
          <p:nvSpPr>
            <p:cNvPr id="1025" name="任意多边形: 形状 66"/>
            <p:cNvSpPr/>
            <p:nvPr/>
          </p:nvSpPr>
          <p:spPr>
            <a:xfrm>
              <a:off x="2932308" y="2526684"/>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026" name="任意多边形: 形状 51"/>
            <p:cNvSpPr/>
            <p:nvPr/>
          </p:nvSpPr>
          <p:spPr>
            <a:xfrm rot="16200000">
              <a:off x="4832012" y="2452496"/>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027" name="任意多边形: 形状 49"/>
            <p:cNvSpPr/>
            <p:nvPr/>
          </p:nvSpPr>
          <p:spPr>
            <a:xfrm>
              <a:off x="6640987" y="2454903"/>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028" name="椭圆 65"/>
            <p:cNvSpPr/>
            <p:nvPr/>
          </p:nvSpPr>
          <p:spPr>
            <a:xfrm>
              <a:off x="2231328" y="1816481"/>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grpSp>
          <p:nvGrpSpPr>
            <p:cNvPr id="1029" name="组合 3"/>
            <p:cNvGrpSpPr/>
            <p:nvPr/>
          </p:nvGrpSpPr>
          <p:grpSpPr>
            <a:xfrm>
              <a:off x="2474602" y="1990448"/>
              <a:ext cx="323433" cy="462047"/>
              <a:chOff x="2474602" y="1990448"/>
              <a:chExt cx="323433" cy="462047"/>
            </a:xfrm>
            <a:solidFill>
              <a:srgbClr val="006666"/>
            </a:solidFill>
          </p:grpSpPr>
          <p:sp>
            <p:nvSpPr>
              <p:cNvPr id="1030" name="任意多边形: 形状 63"/>
              <p:cNvSpPr/>
              <p:nvPr/>
            </p:nvSpPr>
            <p:spPr>
              <a:xfrm>
                <a:off x="2474602" y="1991603"/>
                <a:ext cx="34654" cy="460892"/>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1" name="任意多边形: 形状 64"/>
              <p:cNvSpPr/>
              <p:nvPr/>
            </p:nvSpPr>
            <p:spPr>
              <a:xfrm>
                <a:off x="2532358" y="1990448"/>
                <a:ext cx="265677" cy="46204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sp>
          <p:nvSpPr>
            <p:cNvPr id="1032" name="图形 6" descr="放大镜"/>
            <p:cNvSpPr/>
            <p:nvPr/>
          </p:nvSpPr>
          <p:spPr>
            <a:xfrm>
              <a:off x="4249145" y="3735153"/>
              <a:ext cx="522089" cy="522501"/>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nvGrpSpPr>
            <p:cNvPr id="1033" name="组合 1"/>
            <p:cNvGrpSpPr/>
            <p:nvPr/>
          </p:nvGrpSpPr>
          <p:grpSpPr>
            <a:xfrm>
              <a:off x="8003719" y="3740224"/>
              <a:ext cx="397078" cy="512358"/>
              <a:chOff x="8003719" y="3740224"/>
              <a:chExt cx="397078" cy="512358"/>
            </a:xfrm>
            <a:solidFill>
              <a:srgbClr val="006666"/>
            </a:solidFill>
          </p:grpSpPr>
          <p:sp>
            <p:nvSpPr>
              <p:cNvPr id="1034" name="任意多边形: 形状 57"/>
              <p:cNvSpPr/>
              <p:nvPr/>
            </p:nvSpPr>
            <p:spPr>
              <a:xfrm>
                <a:off x="8003719" y="3740224"/>
                <a:ext cx="397078" cy="512358"/>
              </a:xfrm>
              <a:custGeom>
                <a:avLst/>
                <a:gdLst>
                  <a:gd name="connsiteX0" fmla="*/ 57150 w 590550"/>
                  <a:gd name="connsiteY0" fmla="*/ 704850 h 762000"/>
                  <a:gd name="connsiteX1" fmla="*/ 57150 w 590550"/>
                  <a:gd name="connsiteY1" fmla="*/ 57150 h 762000"/>
                  <a:gd name="connsiteX2" fmla="*/ 295275 w 590550"/>
                  <a:gd name="connsiteY2" fmla="*/ 57150 h 762000"/>
                  <a:gd name="connsiteX3" fmla="*/ 295275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52425 w 590550"/>
                  <a:gd name="connsiteY7" fmla="*/ 80963 h 762000"/>
                  <a:gd name="connsiteX8" fmla="*/ 471488 w 590550"/>
                  <a:gd name="connsiteY8" fmla="*/ 200025 h 762000"/>
                  <a:gd name="connsiteX9" fmla="*/ 352425 w 590550"/>
                  <a:gd name="connsiteY9" fmla="*/ 200025 h 762000"/>
                  <a:gd name="connsiteX10" fmla="*/ 352425 w 590550"/>
                  <a:gd name="connsiteY10" fmla="*/ 80963 h 762000"/>
                  <a:gd name="connsiteX11" fmla="*/ 352425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52425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295275" y="57150"/>
                    </a:lnTo>
                    <a:lnTo>
                      <a:pt x="295275" y="257175"/>
                    </a:lnTo>
                    <a:lnTo>
                      <a:pt x="533400" y="257175"/>
                    </a:lnTo>
                    <a:lnTo>
                      <a:pt x="533400" y="704850"/>
                    </a:lnTo>
                    <a:lnTo>
                      <a:pt x="57150" y="704850"/>
                    </a:lnTo>
                    <a:close/>
                    <a:moveTo>
                      <a:pt x="352425" y="80963"/>
                    </a:moveTo>
                    <a:lnTo>
                      <a:pt x="471488" y="200025"/>
                    </a:lnTo>
                    <a:lnTo>
                      <a:pt x="352425" y="200025"/>
                    </a:lnTo>
                    <a:lnTo>
                      <a:pt x="352425" y="80963"/>
                    </a:lnTo>
                    <a:close/>
                    <a:moveTo>
                      <a:pt x="352425" y="0"/>
                    </a:moveTo>
                    <a:lnTo>
                      <a:pt x="0" y="0"/>
                    </a:lnTo>
                    <a:lnTo>
                      <a:pt x="0" y="762000"/>
                    </a:lnTo>
                    <a:lnTo>
                      <a:pt x="590550" y="762000"/>
                    </a:lnTo>
                    <a:lnTo>
                      <a:pt x="590550" y="209550"/>
                    </a:lnTo>
                    <a:lnTo>
                      <a:pt x="352425" y="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5" name="任意多边形: 形状 58"/>
              <p:cNvSpPr/>
              <p:nvPr/>
            </p:nvSpPr>
            <p:spPr>
              <a:xfrm>
                <a:off x="8080573" y="3977190"/>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6" name="任意多边形: 形状 59"/>
              <p:cNvSpPr/>
              <p:nvPr/>
            </p:nvSpPr>
            <p:spPr>
              <a:xfrm>
                <a:off x="8080573" y="3925954"/>
                <a:ext cx="83258" cy="25618"/>
              </a:xfrm>
              <a:custGeom>
                <a:avLst/>
                <a:gdLst>
                  <a:gd name="connsiteX0" fmla="*/ 0 w 123825"/>
                  <a:gd name="connsiteY0" fmla="*/ 0 h 38100"/>
                  <a:gd name="connsiteX1" fmla="*/ 123825 w 123825"/>
                  <a:gd name="connsiteY1" fmla="*/ 0 h 38100"/>
                  <a:gd name="connsiteX2" fmla="*/ 123825 w 123825"/>
                  <a:gd name="connsiteY2" fmla="*/ 38100 h 38100"/>
                  <a:gd name="connsiteX3" fmla="*/ 0 w 1238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23825" h="38100">
                    <a:moveTo>
                      <a:pt x="0" y="0"/>
                    </a:moveTo>
                    <a:lnTo>
                      <a:pt x="123825" y="0"/>
                    </a:lnTo>
                    <a:lnTo>
                      <a:pt x="123825"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7" name="任意多边形: 形状 60"/>
              <p:cNvSpPr/>
              <p:nvPr/>
            </p:nvSpPr>
            <p:spPr>
              <a:xfrm>
                <a:off x="8080573" y="4028425"/>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8" name="任意多边形: 形状 61"/>
              <p:cNvSpPr/>
              <p:nvPr/>
            </p:nvSpPr>
            <p:spPr>
              <a:xfrm>
                <a:off x="8080573" y="4079661"/>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39" name="任意多边形: 形状 62"/>
              <p:cNvSpPr/>
              <p:nvPr/>
            </p:nvSpPr>
            <p:spPr>
              <a:xfrm>
                <a:off x="8080573" y="4130897"/>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grpSp>
          <p:nvGrpSpPr>
            <p:cNvPr id="1040" name="组合 2"/>
            <p:cNvGrpSpPr/>
            <p:nvPr/>
          </p:nvGrpSpPr>
          <p:grpSpPr>
            <a:xfrm>
              <a:off x="6165987" y="1842099"/>
              <a:ext cx="358265" cy="563594"/>
              <a:chOff x="6165987" y="1842099"/>
              <a:chExt cx="358265" cy="563594"/>
            </a:xfrm>
            <a:solidFill>
              <a:srgbClr val="006666"/>
            </a:solidFill>
          </p:grpSpPr>
          <p:sp>
            <p:nvSpPr>
              <p:cNvPr id="1041" name="任意多边形: 形状 52"/>
              <p:cNvSpPr/>
              <p:nvPr/>
            </p:nvSpPr>
            <p:spPr>
              <a:xfrm>
                <a:off x="6255335" y="1918953"/>
                <a:ext cx="76854" cy="76854"/>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42" name="任意多边形: 形状 53"/>
              <p:cNvSpPr/>
              <p:nvPr/>
            </p:nvSpPr>
            <p:spPr>
              <a:xfrm>
                <a:off x="6255335" y="1842099"/>
                <a:ext cx="38427" cy="3842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43" name="任意多边形: 形状 54"/>
              <p:cNvSpPr/>
              <p:nvPr/>
            </p:nvSpPr>
            <p:spPr>
              <a:xfrm>
                <a:off x="6364211" y="1957380"/>
                <a:ext cx="38427" cy="3842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44" name="任意多边形: 形状 55"/>
              <p:cNvSpPr/>
              <p:nvPr/>
            </p:nvSpPr>
            <p:spPr>
              <a:xfrm>
                <a:off x="6370616" y="1867717"/>
                <a:ext cx="51236" cy="51236"/>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1045" name="任意多边形: 形状 56"/>
              <p:cNvSpPr/>
              <p:nvPr/>
            </p:nvSpPr>
            <p:spPr>
              <a:xfrm>
                <a:off x="6165987" y="2015020"/>
                <a:ext cx="358265" cy="390673"/>
              </a:xfrm>
              <a:custGeom>
                <a:avLst/>
                <a:gdLst>
                  <a:gd name="connsiteX0" fmla="*/ 531981 w 532826"/>
                  <a:gd name="connsiteY0" fmla="*/ 14288 h 581025"/>
                  <a:gd name="connsiteX1" fmla="*/ 513883 w 532826"/>
                  <a:gd name="connsiteY1" fmla="*/ 0 h 581025"/>
                  <a:gd name="connsiteX2" fmla="*/ 18583 w 532826"/>
                  <a:gd name="connsiteY2" fmla="*/ 0 h 581025"/>
                  <a:gd name="connsiteX3" fmla="*/ 485 w 532826"/>
                  <a:gd name="connsiteY3" fmla="*/ 14288 h 581025"/>
                  <a:gd name="connsiteX4" fmla="*/ 10010 w 532826"/>
                  <a:gd name="connsiteY4" fmla="*/ 35243 h 581025"/>
                  <a:gd name="connsiteX5" fmla="*/ 38585 w 532826"/>
                  <a:gd name="connsiteY5" fmla="*/ 85725 h 581025"/>
                  <a:gd name="connsiteX6" fmla="*/ 38585 w 532826"/>
                  <a:gd name="connsiteY6" fmla="*/ 523875 h 581025"/>
                  <a:gd name="connsiteX7" fmla="*/ 95735 w 532826"/>
                  <a:gd name="connsiteY7" fmla="*/ 581025 h 581025"/>
                  <a:gd name="connsiteX8" fmla="*/ 438635 w 532826"/>
                  <a:gd name="connsiteY8" fmla="*/ 581025 h 581025"/>
                  <a:gd name="connsiteX9" fmla="*/ 495785 w 532826"/>
                  <a:gd name="connsiteY9" fmla="*/ 523875 h 581025"/>
                  <a:gd name="connsiteX10" fmla="*/ 495785 w 532826"/>
                  <a:gd name="connsiteY10" fmla="*/ 85725 h 581025"/>
                  <a:gd name="connsiteX11" fmla="*/ 523408 w 532826"/>
                  <a:gd name="connsiteY11" fmla="*/ 36195 h 581025"/>
                  <a:gd name="connsiteX12" fmla="*/ 531981 w 532826"/>
                  <a:gd name="connsiteY12" fmla="*/ 14288 h 581025"/>
                  <a:gd name="connsiteX13" fmla="*/ 399583 w 532826"/>
                  <a:gd name="connsiteY13" fmla="*/ 504825 h 581025"/>
                  <a:gd name="connsiteX14" fmla="*/ 285283 w 532826"/>
                  <a:gd name="connsiteY14" fmla="*/ 504825 h 581025"/>
                  <a:gd name="connsiteX15" fmla="*/ 285283 w 532826"/>
                  <a:gd name="connsiteY15" fmla="*/ 466725 h 581025"/>
                  <a:gd name="connsiteX16" fmla="*/ 399583 w 532826"/>
                  <a:gd name="connsiteY16" fmla="*/ 466725 h 581025"/>
                  <a:gd name="connsiteX17" fmla="*/ 399583 w 532826"/>
                  <a:gd name="connsiteY17" fmla="*/ 504825 h 581025"/>
                  <a:gd name="connsiteX18" fmla="*/ 399583 w 532826"/>
                  <a:gd name="connsiteY18" fmla="*/ 428625 h 581025"/>
                  <a:gd name="connsiteX19" fmla="*/ 285283 w 532826"/>
                  <a:gd name="connsiteY19" fmla="*/ 428625 h 581025"/>
                  <a:gd name="connsiteX20" fmla="*/ 285283 w 532826"/>
                  <a:gd name="connsiteY20" fmla="*/ 390525 h 581025"/>
                  <a:gd name="connsiteX21" fmla="*/ 399583 w 532826"/>
                  <a:gd name="connsiteY21" fmla="*/ 390525 h 581025"/>
                  <a:gd name="connsiteX22" fmla="*/ 399583 w 532826"/>
                  <a:gd name="connsiteY22" fmla="*/ 428625 h 581025"/>
                  <a:gd name="connsiteX23" fmla="*/ 399583 w 532826"/>
                  <a:gd name="connsiteY23" fmla="*/ 352425 h 581025"/>
                  <a:gd name="connsiteX24" fmla="*/ 285283 w 532826"/>
                  <a:gd name="connsiteY24" fmla="*/ 352425 h 581025"/>
                  <a:gd name="connsiteX25" fmla="*/ 285283 w 532826"/>
                  <a:gd name="connsiteY25" fmla="*/ 314325 h 581025"/>
                  <a:gd name="connsiteX26" fmla="*/ 399583 w 532826"/>
                  <a:gd name="connsiteY26" fmla="*/ 314325 h 581025"/>
                  <a:gd name="connsiteX27" fmla="*/ 399583 w 532826"/>
                  <a:gd name="connsiteY27" fmla="*/ 352425 h 581025"/>
                  <a:gd name="connsiteX28" fmla="*/ 399583 w 532826"/>
                  <a:gd name="connsiteY28" fmla="*/ 276225 h 581025"/>
                  <a:gd name="connsiteX29" fmla="*/ 285283 w 532826"/>
                  <a:gd name="connsiteY29" fmla="*/ 276225 h 581025"/>
                  <a:gd name="connsiteX30" fmla="*/ 285283 w 532826"/>
                  <a:gd name="connsiteY30" fmla="*/ 238125 h 581025"/>
                  <a:gd name="connsiteX31" fmla="*/ 399583 w 532826"/>
                  <a:gd name="connsiteY31" fmla="*/ 238125 h 581025"/>
                  <a:gd name="connsiteX32" fmla="*/ 399583 w 532826"/>
                  <a:gd name="connsiteY32" fmla="*/ 276225 h 581025"/>
                  <a:gd name="connsiteX33" fmla="*/ 399583 w 532826"/>
                  <a:gd name="connsiteY33" fmla="*/ 200025 h 581025"/>
                  <a:gd name="connsiteX34" fmla="*/ 285283 w 532826"/>
                  <a:gd name="connsiteY34" fmla="*/ 200025 h 581025"/>
                  <a:gd name="connsiteX35" fmla="*/ 285283 w 532826"/>
                  <a:gd name="connsiteY35" fmla="*/ 161925 h 581025"/>
                  <a:gd name="connsiteX36" fmla="*/ 399583 w 532826"/>
                  <a:gd name="connsiteY36" fmla="*/ 161925 h 581025"/>
                  <a:gd name="connsiteX37" fmla="*/ 399583 w 532826"/>
                  <a:gd name="connsiteY37" fmla="*/ 200025 h 581025"/>
                  <a:gd name="connsiteX38" fmla="*/ 456733 w 532826"/>
                  <a:gd name="connsiteY38" fmla="*/ 85725 h 581025"/>
                  <a:gd name="connsiteX39" fmla="*/ 456733 w 532826"/>
                  <a:gd name="connsiteY39" fmla="*/ 103823 h 581025"/>
                  <a:gd name="connsiteX40" fmla="*/ 332908 w 532826"/>
                  <a:gd name="connsiteY40" fmla="*/ 76200 h 581025"/>
                  <a:gd name="connsiteX41" fmla="*/ 217655 w 532826"/>
                  <a:gd name="connsiteY41" fmla="*/ 93345 h 581025"/>
                  <a:gd name="connsiteX42" fmla="*/ 75733 w 532826"/>
                  <a:gd name="connsiteY42" fmla="*/ 114300 h 581025"/>
                  <a:gd name="connsiteX43" fmla="*/ 75733 w 532826"/>
                  <a:gd name="connsiteY43" fmla="*/ 85725 h 581025"/>
                  <a:gd name="connsiteX44" fmla="*/ 63350 w 532826"/>
                  <a:gd name="connsiteY44" fmla="*/ 38100 h 581025"/>
                  <a:gd name="connsiteX45" fmla="*/ 469116 w 532826"/>
                  <a:gd name="connsiteY45" fmla="*/ 38100 h 581025"/>
                  <a:gd name="connsiteX46" fmla="*/ 456733 w 532826"/>
                  <a:gd name="connsiteY46" fmla="*/ 8572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2826" h="581025">
                    <a:moveTo>
                      <a:pt x="531981" y="14288"/>
                    </a:moveTo>
                    <a:cubicBezTo>
                      <a:pt x="530075" y="5715"/>
                      <a:pt x="522455" y="0"/>
                      <a:pt x="513883" y="0"/>
                    </a:cubicBezTo>
                    <a:lnTo>
                      <a:pt x="18583" y="0"/>
                    </a:lnTo>
                    <a:cubicBezTo>
                      <a:pt x="10010" y="0"/>
                      <a:pt x="2390" y="5715"/>
                      <a:pt x="485" y="14288"/>
                    </a:cubicBezTo>
                    <a:cubicBezTo>
                      <a:pt x="-1420" y="22860"/>
                      <a:pt x="2390" y="31432"/>
                      <a:pt x="10010" y="35243"/>
                    </a:cubicBezTo>
                    <a:cubicBezTo>
                      <a:pt x="10010" y="35243"/>
                      <a:pt x="38585" y="51435"/>
                      <a:pt x="38585" y="85725"/>
                    </a:cubicBezTo>
                    <a:lnTo>
                      <a:pt x="38585" y="523875"/>
                    </a:lnTo>
                    <a:cubicBezTo>
                      <a:pt x="38585" y="555308"/>
                      <a:pt x="64303" y="581025"/>
                      <a:pt x="95735" y="581025"/>
                    </a:cubicBezTo>
                    <a:lnTo>
                      <a:pt x="438635" y="581025"/>
                    </a:lnTo>
                    <a:cubicBezTo>
                      <a:pt x="470068" y="581025"/>
                      <a:pt x="495785" y="555308"/>
                      <a:pt x="495785" y="523875"/>
                    </a:cubicBezTo>
                    <a:lnTo>
                      <a:pt x="495785" y="85725"/>
                    </a:lnTo>
                    <a:cubicBezTo>
                      <a:pt x="495785" y="51435"/>
                      <a:pt x="522455" y="36195"/>
                      <a:pt x="523408" y="36195"/>
                    </a:cubicBezTo>
                    <a:cubicBezTo>
                      <a:pt x="530075" y="31432"/>
                      <a:pt x="534838" y="22860"/>
                      <a:pt x="531981" y="14288"/>
                    </a:cubicBezTo>
                    <a:close/>
                    <a:moveTo>
                      <a:pt x="399583" y="504825"/>
                    </a:moveTo>
                    <a:lnTo>
                      <a:pt x="285283" y="504825"/>
                    </a:lnTo>
                    <a:lnTo>
                      <a:pt x="285283" y="466725"/>
                    </a:lnTo>
                    <a:lnTo>
                      <a:pt x="399583" y="466725"/>
                    </a:lnTo>
                    <a:lnTo>
                      <a:pt x="399583" y="504825"/>
                    </a:lnTo>
                    <a:close/>
                    <a:moveTo>
                      <a:pt x="399583" y="428625"/>
                    </a:moveTo>
                    <a:lnTo>
                      <a:pt x="285283" y="428625"/>
                    </a:lnTo>
                    <a:lnTo>
                      <a:pt x="285283" y="390525"/>
                    </a:lnTo>
                    <a:lnTo>
                      <a:pt x="399583" y="390525"/>
                    </a:lnTo>
                    <a:lnTo>
                      <a:pt x="399583" y="428625"/>
                    </a:lnTo>
                    <a:close/>
                    <a:moveTo>
                      <a:pt x="399583" y="352425"/>
                    </a:moveTo>
                    <a:lnTo>
                      <a:pt x="285283" y="352425"/>
                    </a:lnTo>
                    <a:lnTo>
                      <a:pt x="285283" y="314325"/>
                    </a:lnTo>
                    <a:lnTo>
                      <a:pt x="399583" y="314325"/>
                    </a:lnTo>
                    <a:lnTo>
                      <a:pt x="399583" y="352425"/>
                    </a:lnTo>
                    <a:close/>
                    <a:moveTo>
                      <a:pt x="399583" y="276225"/>
                    </a:moveTo>
                    <a:lnTo>
                      <a:pt x="285283" y="276225"/>
                    </a:lnTo>
                    <a:lnTo>
                      <a:pt x="285283" y="238125"/>
                    </a:lnTo>
                    <a:lnTo>
                      <a:pt x="399583" y="238125"/>
                    </a:lnTo>
                    <a:lnTo>
                      <a:pt x="399583" y="276225"/>
                    </a:lnTo>
                    <a:close/>
                    <a:moveTo>
                      <a:pt x="399583" y="200025"/>
                    </a:moveTo>
                    <a:lnTo>
                      <a:pt x="285283" y="200025"/>
                    </a:lnTo>
                    <a:lnTo>
                      <a:pt x="285283" y="161925"/>
                    </a:lnTo>
                    <a:lnTo>
                      <a:pt x="399583" y="161925"/>
                    </a:lnTo>
                    <a:lnTo>
                      <a:pt x="399583" y="200025"/>
                    </a:lnTo>
                    <a:close/>
                    <a:moveTo>
                      <a:pt x="456733" y="85725"/>
                    </a:moveTo>
                    <a:lnTo>
                      <a:pt x="456733" y="103823"/>
                    </a:lnTo>
                    <a:cubicBezTo>
                      <a:pt x="427205" y="92393"/>
                      <a:pt x="379580" y="76200"/>
                      <a:pt x="332908" y="76200"/>
                    </a:cubicBezTo>
                    <a:cubicBezTo>
                      <a:pt x="281473" y="76200"/>
                      <a:pt x="250040" y="84773"/>
                      <a:pt x="217655" y="93345"/>
                    </a:cubicBezTo>
                    <a:cubicBezTo>
                      <a:pt x="182413" y="102870"/>
                      <a:pt x="145265" y="112395"/>
                      <a:pt x="75733" y="114300"/>
                    </a:cubicBezTo>
                    <a:lnTo>
                      <a:pt x="75733" y="85725"/>
                    </a:lnTo>
                    <a:cubicBezTo>
                      <a:pt x="75733" y="66675"/>
                      <a:pt x="70018" y="50482"/>
                      <a:pt x="63350" y="38100"/>
                    </a:cubicBezTo>
                    <a:lnTo>
                      <a:pt x="469116" y="38100"/>
                    </a:lnTo>
                    <a:cubicBezTo>
                      <a:pt x="462448" y="50482"/>
                      <a:pt x="456733" y="66675"/>
                      <a:pt x="456733" y="8572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sp>
          <p:nvSpPr>
            <p:cNvPr id="1046" name="椭圆 50"/>
            <p:cNvSpPr/>
            <p:nvPr/>
          </p:nvSpPr>
          <p:spPr>
            <a:xfrm rot="16200000">
              <a:off x="4121810" y="3599554"/>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047" name="椭圆 48"/>
            <p:cNvSpPr/>
            <p:nvPr/>
          </p:nvSpPr>
          <p:spPr>
            <a:xfrm>
              <a:off x="5940007" y="1744700"/>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048" name="椭圆 47"/>
            <p:cNvSpPr/>
            <p:nvPr/>
          </p:nvSpPr>
          <p:spPr>
            <a:xfrm rot="16200000">
              <a:off x="7797268" y="3599554"/>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grpSp>
    </p:spTree>
  </p:cSld>
  <p:clrMapOvr>
    <a:masterClrMapping/>
  </p:clrMapOvr>
</p:sld>
</file>

<file path=ppt/slides/slide44.xml><?xml version="1.0" encoding="utf-8"?>
<p:sld xmlns:p="http://schemas.openxmlformats.org/presentationml/2006/main" xmlns:a16="http://schemas.microsoft.com/office/drawing/2014/main" xmlns:a="http://schemas.openxmlformats.org/drawingml/2006/main" xmlns:mc="http://schemas.openxmlformats.org/markup-compatibility/2006" mc:Ignorable="a16">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1049" name=""/>
        <p:cNvGrpSpPr/>
        <p:nvPr/>
      </p:nvGrpSpPr>
      <p:grpSpPr>
        <a:xfrm>
          <a:off x="0" y="0"/>
          <a:ext cx="0" cy="0"/>
          <a:chOff x="0" y="0"/>
          <a:chExt cx="0" cy="0"/>
        </a:xfrm>
      </p:grpSpPr>
      <p:sp>
        <p:nvSpPr>
          <p:cNvPr id="1050" name="矩形 3"/>
          <p:cNvSpPr/>
          <p:nvPr/>
        </p:nvSpPr>
        <p:spPr>
          <a:xfrm>
            <a:off x="1" y="0"/>
            <a:ext cx="1376312" cy="685800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atin typeface="汉仪雅酷黑 75W"/>
              <a:ea typeface="汉仪雅酷黑 75W"/>
              <a:cs typeface="汉仪雅酷黑 75W"/>
              <a:sym typeface="汉仪雅酷黑 75W"/>
            </a:endParaRPr>
          </a:p>
        </p:txBody>
      </p:sp>
      <p:graphicFrame>
        <p:nvGraphicFramePr>
          <p:cNvPr id="1051" name="表格 7"/>
          <p:cNvGraphicFramePr/>
          <p:nvPr/>
        </p:nvGraphicFramePr>
        <p:xfrm rot="0" flipH="false" flipV="false">
          <a:off x="23763" y="1393205"/>
          <a:ext cx="1352550" cy="4216400"/>
        </p:xfrm>
        <a:graphic>
          <a:graphicData uri="http://schemas.openxmlformats.org/drawingml/2006/table">
            <a:tbl>
              <a:tblPr>
                <a:tableStyleId>{5C22544A-7EE6-4342-B048-85BDC9FD1C3A}</a:tableStyleId>
              </a:tblPr>
              <a:tblGrid>
                <a:gridCol w="1352550">
                  <a:extLst>
                    <a:ext uri="{9D8B030D-6E8A-4147-A177-3AD203B41FA5}">
                      <a16:colId val="1"/>
                    </a:ext>
                  </a:extLst>
                </a:gridCol>
              </a:tblGrid>
              <a:tr h="1055802">
                <a:tc>
                  <a:txBody>
                    <a:bodyPr/>
                    <a:lstStyle/>
                    <a:p>
                      <a:pPr algn="ctr"/>
                      <a:endParaRPr sz="1100">
                        <a:solidFill>
                          <a:srgbClr val="333333">
                            <a:alpha val="100000"/>
                          </a:srgbClr>
                        </a:solidFill>
                        <a:latin typeface="微软雅黑"/>
                        <a:ea typeface="微软雅黑"/>
                        <a:cs typeface="+mn-cs"/>
                      </a:endParaRPr>
                    </a:p>
                  </a:txBody>
                  <a:tcPr anchor="ctr" anchorCtr="true">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1"/>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模型构建</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2"/>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模型评估</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3"/>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模型优化与迭代</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val="4"/>
                  </a:ext>
                </a:extLst>
              </a:tr>
            </a:tbl>
          </a:graphicData>
        </a:graphic>
      </p:graphicFrame>
      <p:grpSp>
        <p:nvGrpSpPr>
          <p:cNvPr id="1052" name="组合 32"/>
          <p:cNvGrpSpPr/>
          <p:nvPr/>
        </p:nvGrpSpPr>
        <p:grpSpPr>
          <a:xfrm>
            <a:off x="1905000" y="1060451"/>
            <a:ext cx="9791699" cy="5293215"/>
            <a:chOff x="1943100" y="1559056"/>
            <a:chExt cx="9791699" cy="4927959"/>
          </a:xfrm>
        </p:grpSpPr>
        <p:grpSp>
          <p:nvGrpSpPr>
            <p:cNvPr id="1053" name="组合 5"/>
            <p:cNvGrpSpPr/>
            <p:nvPr/>
          </p:nvGrpSpPr>
          <p:grpSpPr>
            <a:xfrm>
              <a:off x="1943100" y="1559056"/>
              <a:ext cx="9791699" cy="4858110"/>
              <a:chOff x="2491027" y="1428914"/>
              <a:chExt cx="9171878" cy="4858110"/>
            </a:xfrm>
          </p:grpSpPr>
          <p:sp>
            <p:nvSpPr>
              <p:cNvPr id="1054" name="矩形: 圆角 8"/>
              <p:cNvSpPr/>
              <p:nvPr/>
            </p:nvSpPr>
            <p:spPr>
              <a:xfrm>
                <a:off x="2491027"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sp>
            <p:nvSpPr>
              <p:cNvPr id="1055" name="矩形: 圆角 10"/>
              <p:cNvSpPr/>
              <p:nvPr/>
            </p:nvSpPr>
            <p:spPr>
              <a:xfrm>
                <a:off x="5609713"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sp>
            <p:nvSpPr>
              <p:cNvPr id="1056" name="矩形: 圆角 11"/>
              <p:cNvSpPr/>
              <p:nvPr/>
            </p:nvSpPr>
            <p:spPr>
              <a:xfrm>
                <a:off x="8728399"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grpSp>
        <p:sp>
          <p:nvSpPr>
            <p:cNvPr id="1057" name="矩形: 圆角 6"/>
            <p:cNvSpPr/>
            <p:nvPr/>
          </p:nvSpPr>
          <p:spPr>
            <a:xfrm>
              <a:off x="2512557"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58" name="矩形: 圆角 12"/>
            <p:cNvSpPr/>
            <p:nvPr/>
          </p:nvSpPr>
          <p:spPr>
            <a:xfrm>
              <a:off x="5841999"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59" name="矩形: 圆角 13"/>
            <p:cNvSpPr/>
            <p:nvPr/>
          </p:nvSpPr>
          <p:spPr>
            <a:xfrm>
              <a:off x="9171441"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60" name="文本框 14"/>
            <p:cNvSpPr txBox="true"/>
            <p:nvPr/>
          </p:nvSpPr>
          <p:spPr>
            <a:xfrm>
              <a:off x="2880857" y="1868848"/>
              <a:ext cx="1257300" cy="484769"/>
            </a:xfrm>
            <a:prstGeom prst="rect">
              <a:avLst/>
            </a:prstGeom>
            <a:noFill/>
          </p:spPr>
          <p:txBody>
            <a:bodyPr wrap="square" rtlCol="false">
              <a:spAutoFit/>
            </a:bodyPr>
            <a:lstStyle/>
            <a:p>
              <a:pPr algn="ctr"/>
              <a:r>
                <a:rPr lang="en-US" sz="2800">
                  <a:solidFill>
                    <a:schemeClr val="accent4">
                      <a:alpha val="100000"/>
                    </a:schemeClr>
                  </a:solidFill>
                </a:rPr>
                <a:t>01</a:t>
              </a:r>
              <a:endParaRPr lang="zh-CN" sz="2800">
                <a:solidFill>
                  <a:srgbClr val="CE6D39">
                    <a:alpha val="100000"/>
                  </a:srgbClr>
                </a:solidFill>
              </a:endParaRPr>
            </a:p>
          </p:txBody>
        </p:sp>
        <p:sp>
          <p:nvSpPr>
            <p:cNvPr id="1061" name="文本框 15"/>
            <p:cNvSpPr txBox="true"/>
            <p:nvPr/>
          </p:nvSpPr>
          <p:spPr>
            <a:xfrm>
              <a:off x="6210299" y="1868848"/>
              <a:ext cx="1257300" cy="484769"/>
            </a:xfrm>
            <a:prstGeom prst="rect">
              <a:avLst/>
            </a:prstGeom>
            <a:noFill/>
          </p:spPr>
          <p:txBody>
            <a:bodyPr wrap="square" rtlCol="false">
              <a:spAutoFit/>
            </a:bodyPr>
            <a:lstStyle/>
            <a:p>
              <a:pPr algn="ctr"/>
              <a:r>
                <a:rPr lang="en-US" sz="2800">
                  <a:solidFill>
                    <a:schemeClr val="accent4">
                      <a:alpha val="100000"/>
                    </a:schemeClr>
                  </a:solidFill>
                </a:rPr>
                <a:t>02</a:t>
              </a:r>
              <a:endParaRPr lang="zh-CN" sz="2800">
                <a:solidFill>
                  <a:srgbClr val="CE6D39">
                    <a:alpha val="100000"/>
                  </a:srgbClr>
                </a:solidFill>
              </a:endParaRPr>
            </a:p>
          </p:txBody>
        </p:sp>
        <p:sp>
          <p:nvSpPr>
            <p:cNvPr id="1062" name="文本框 16"/>
            <p:cNvSpPr txBox="true"/>
            <p:nvPr/>
          </p:nvSpPr>
          <p:spPr>
            <a:xfrm>
              <a:off x="9539741" y="1868848"/>
              <a:ext cx="1257300" cy="484769"/>
            </a:xfrm>
            <a:prstGeom prst="rect">
              <a:avLst/>
            </a:prstGeom>
            <a:noFill/>
          </p:spPr>
          <p:txBody>
            <a:bodyPr wrap="square" rtlCol="false">
              <a:spAutoFit/>
            </a:bodyPr>
            <a:lstStyle/>
            <a:p>
              <a:pPr algn="ctr"/>
              <a:r>
                <a:rPr lang="en-US" sz="2800">
                  <a:solidFill>
                    <a:schemeClr val="accent4">
                      <a:alpha val="100000"/>
                    </a:schemeClr>
                  </a:solidFill>
                </a:rPr>
                <a:t>03</a:t>
              </a:r>
              <a:endParaRPr lang="zh-CN" sz="2800">
                <a:solidFill>
                  <a:srgbClr val="CE6D39">
                    <a:alpha val="100000"/>
                  </a:srgbClr>
                </a:solidFill>
              </a:endParaRPr>
            </a:p>
          </p:txBody>
        </p:sp>
        <p:grpSp>
          <p:nvGrpSpPr>
            <p:cNvPr id="1063" name="组合 17"/>
            <p:cNvGrpSpPr/>
            <p:nvPr/>
          </p:nvGrpSpPr>
          <p:grpSpPr>
            <a:xfrm>
              <a:off x="2259096" y="2534623"/>
              <a:ext cx="2501900" cy="3578185"/>
              <a:chOff x="1497402" y="1445704"/>
              <a:chExt cx="2501900" cy="3578190"/>
            </a:xfrm>
          </p:grpSpPr>
          <p:sp>
            <p:nvSpPr>
              <p:cNvPr id="1064" name="矩形 18"/>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模型构建</a:t>
                </a:r>
                <a:endParaRPr/>
              </a:p>
            </p:txBody>
          </p:sp>
          <p:sp>
            <p:nvSpPr>
              <p:cNvPr id="1065" name="文本框 19"/>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1066" name="文本框 20"/>
              <p:cNvSpPr txBox="true"/>
              <p:nvPr/>
            </p:nvSpPr>
            <p:spPr>
              <a:xfrm>
                <a:off x="1497402" y="2121187"/>
                <a:ext cx="2501900" cy="2902709"/>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数据预处理与特征工程阶段，对数据进行标准化处理和特征选择，筛选出关键特征。算法选择与训练阶段，选用逻辑回归、随机森林和</a:t>
                </a:r>
                <a:r>
                  <a:rPr lang="en-US" sz="1200">
                    <a:solidFill>
                      <a:schemeClr val="tx1">
                        <a:lumMod val="75000"/>
                        <a:lumOff val="25000"/>
                        <a:alpha val="100000"/>
                      </a:schemeClr>
                    </a:solidFill>
                    <a:latin typeface="汉仪雅酷黑 45W"/>
                    <a:ea typeface="汉仪雅酷黑 45W"/>
                    <a:cs typeface="+mn-cs"/>
                  </a:rPr>
                  <a:t>XGBoost</a:t>
                </a:r>
                <a:r>
                  <a:rPr lang="zh-CN" sz="1200">
                    <a:solidFill>
                      <a:schemeClr val="tx1">
                        <a:lumMod val="75000"/>
                        <a:lumOff val="25000"/>
                        <a:alpha val="100000"/>
                      </a:schemeClr>
                    </a:solidFill>
                    <a:latin typeface="汉仪雅酷黑 45W"/>
                    <a:ea typeface="汉仪雅酷黑 45W"/>
                    <a:cs typeface="+mn-cs"/>
                  </a:rPr>
                  <a:t>等算法训练模型</a:t>
                </a:r>
                <a:endParaRPr/>
              </a:p>
              <a:p>
                <a:pPr algn="ctr">
                  <a:lnSpc>
                    <a:spcPct val="150000"/>
                  </a:lnSpc>
                </a:pPr>
                <a:endParaRPr lang="en-US" sz="1200">
                  <a:solidFill>
                    <a:schemeClr val="tx1">
                      <a:lumMod val="75000"/>
                      <a:lumOff val="25000"/>
                      <a:alpha val="100000"/>
                    </a:schemeClr>
                  </a:solidFill>
                  <a:latin typeface="汉仪雅酷黑 45W"/>
                  <a:ea typeface="汉仪雅酷黑 45W"/>
                  <a:cs typeface="+mn-cs"/>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通过交叉验证和网格搜索优化参数。模型集成阶段，采用加权平均等策略融合随机森林与</a:t>
                </a:r>
                <a:r>
                  <a:rPr lang="en-US" sz="1200">
                    <a:solidFill>
                      <a:schemeClr val="tx1">
                        <a:lumMod val="75000"/>
                        <a:lumOff val="25000"/>
                        <a:alpha val="100000"/>
                      </a:schemeClr>
                    </a:solidFill>
                    <a:latin typeface="汉仪雅酷黑 45W"/>
                    <a:ea typeface="汉仪雅酷黑 45W"/>
                    <a:cs typeface="+mn-cs"/>
                  </a:rPr>
                  <a:t>XGBoost</a:t>
                </a:r>
                <a:r>
                  <a:rPr lang="zh-CN" sz="1200">
                    <a:solidFill>
                      <a:schemeClr val="tx1">
                        <a:lumMod val="75000"/>
                        <a:lumOff val="25000"/>
                        <a:alpha val="100000"/>
                      </a:schemeClr>
                    </a:solidFill>
                    <a:latin typeface="汉仪雅酷黑 45W"/>
                    <a:ea typeface="汉仪雅酷黑 45W"/>
                    <a:cs typeface="+mn-cs"/>
                  </a:rPr>
                  <a:t>的预测结果，提升模型的稳定性和准确性</a:t>
                </a:r>
                <a:endParaRPr/>
              </a:p>
            </p:txBody>
          </p:sp>
        </p:grpSp>
        <p:grpSp>
          <p:nvGrpSpPr>
            <p:cNvPr id="1067" name="组合 22"/>
            <p:cNvGrpSpPr/>
            <p:nvPr/>
          </p:nvGrpSpPr>
          <p:grpSpPr>
            <a:xfrm>
              <a:off x="5605675" y="2534623"/>
              <a:ext cx="2501900" cy="2809649"/>
              <a:chOff x="1514539" y="1445704"/>
              <a:chExt cx="2501900" cy="2809655"/>
            </a:xfrm>
          </p:grpSpPr>
          <p:sp>
            <p:nvSpPr>
              <p:cNvPr id="1068" name="矩形 23"/>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模型评估</a:t>
                </a:r>
                <a:endParaRPr/>
              </a:p>
            </p:txBody>
          </p:sp>
          <p:sp>
            <p:nvSpPr>
              <p:cNvPr id="1069" name="文本框 24"/>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1070" name="文本框 25"/>
              <p:cNvSpPr txBox="true"/>
              <p:nvPr/>
            </p:nvSpPr>
            <p:spPr>
              <a:xfrm rot="0">
                <a:off x="1514539" y="2121188"/>
                <a:ext cx="2501900" cy="2134172"/>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构建多维度评估指标体系，包括准确率、精确率、召回率和</a:t>
                </a:r>
                <a:r>
                  <a:rPr lang="en-US" sz="1200">
                    <a:solidFill>
                      <a:schemeClr val="tx1">
                        <a:lumMod val="75000"/>
                        <a:lumOff val="25000"/>
                        <a:alpha val="100000"/>
                      </a:schemeClr>
                    </a:solidFill>
                    <a:latin typeface="汉仪雅酷黑 45W"/>
                    <a:ea typeface="汉仪雅酷黑 45W"/>
                    <a:cs typeface="+mn-cs"/>
                  </a:rPr>
                  <a:t>F1</a:t>
                </a:r>
                <a:r>
                  <a:rPr lang="zh-CN" sz="1200">
                    <a:solidFill>
                      <a:schemeClr val="tx1">
                        <a:lumMod val="75000"/>
                        <a:lumOff val="25000"/>
                        <a:alpha val="100000"/>
                      </a:schemeClr>
                    </a:solidFill>
                    <a:latin typeface="汉仪雅酷黑 45W"/>
                    <a:ea typeface="汉仪雅酷黑 45W"/>
                    <a:cs typeface="+mn-cs"/>
                  </a:rPr>
                  <a:t>分数，全面衡量模型性能</a:t>
                </a:r>
                <a:endParaRPr/>
              </a:p>
              <a:p>
                <a:pPr algn="ctr">
                  <a:lnSpc>
                    <a:spcPct val="150000"/>
                  </a:lnSpc>
                </a:pPr>
                <a:endParaRPr lang="zh-CN" sz="1200">
                  <a:solidFill>
                    <a:schemeClr val="tx1">
                      <a:lumMod val="75000"/>
                      <a:lumOff val="25000"/>
                      <a:alpha val="100000"/>
                    </a:schemeClr>
                  </a:solidFill>
                  <a:latin typeface="汉仪雅酷黑 45W"/>
                  <a:ea typeface="汉仪雅酷黑 45W"/>
                  <a:cs typeface="+mn-cs"/>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混淆矩阵直观呈现模型在各交通状况类别上的预测表现，学习曲线分析过拟合或欠拟合现象，为模型优化提供方向</a:t>
                </a:r>
                <a:endParaRPr/>
              </a:p>
            </p:txBody>
          </p:sp>
        </p:grpSp>
        <p:grpSp>
          <p:nvGrpSpPr>
            <p:cNvPr id="1071" name="组合 27"/>
            <p:cNvGrpSpPr/>
            <p:nvPr/>
          </p:nvGrpSpPr>
          <p:grpSpPr>
            <a:xfrm>
              <a:off x="8918083" y="2534623"/>
              <a:ext cx="2501900" cy="3549477"/>
              <a:chOff x="1497505" y="1445704"/>
              <a:chExt cx="2501900" cy="3549481"/>
            </a:xfrm>
          </p:grpSpPr>
          <p:sp>
            <p:nvSpPr>
              <p:cNvPr id="1072" name="矩形 28"/>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模型优化与迭代</a:t>
                </a:r>
                <a:endParaRPr/>
              </a:p>
            </p:txBody>
          </p:sp>
          <p:sp>
            <p:nvSpPr>
              <p:cNvPr id="1073" name="文本框 29"/>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1074" name="文本框 30"/>
              <p:cNvSpPr txBox="true"/>
              <p:nvPr/>
            </p:nvSpPr>
            <p:spPr>
              <a:xfrm rot="0">
                <a:off x="1497505" y="2092479"/>
                <a:ext cx="2501900" cy="2902708"/>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根据评估结果，我们对超参数（如学习率、树深度、正则化强度）进行调整，并优化特征工程（如增添时间窗口内车辆计数统计特征、删减冗余特征）</a:t>
                </a:r>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以降低模型复杂度并提升性能。同时，模型构建是一个持续迭代的过程，需定期重新训练模型，更新特征和参数，以适应新数据和业务需求的变化，确保模型始终契合新的交通模式和预测需求</a:t>
                </a:r>
                <a:endParaRPr/>
              </a:p>
            </p:txBody>
          </p:sp>
        </p:grpSp>
      </p:grpSp>
      <p:grpSp>
        <p:nvGrpSpPr>
          <p:cNvPr id="1075" name="组合 36"/>
          <p:cNvGrpSpPr/>
          <p:nvPr/>
        </p:nvGrpSpPr>
        <p:grpSpPr>
          <a:xfrm>
            <a:off x="3105306" y="6132403"/>
            <a:ext cx="732201" cy="152532"/>
            <a:chOff x="2920946" y="6142155"/>
            <a:chExt cx="732201" cy="152532"/>
          </a:xfrm>
        </p:grpSpPr>
        <p:sp>
          <p:nvSpPr>
            <p:cNvPr id="1076" name="星形: 五角 33"/>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77" name="星形: 五角 34"/>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78" name="星形: 五角 35"/>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grpSp>
        <p:nvGrpSpPr>
          <p:cNvPr id="1079" name="组合 37"/>
          <p:cNvGrpSpPr/>
          <p:nvPr/>
        </p:nvGrpSpPr>
        <p:grpSpPr>
          <a:xfrm>
            <a:off x="6427826" y="6132403"/>
            <a:ext cx="732201" cy="152532"/>
            <a:chOff x="2920946" y="6142155"/>
            <a:chExt cx="732201" cy="152532"/>
          </a:xfrm>
        </p:grpSpPr>
        <p:sp>
          <p:nvSpPr>
            <p:cNvPr id="1080" name="星形: 五角 38"/>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81" name="星形: 五角 39"/>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82" name="星形: 五角 40"/>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grpSp>
        <p:nvGrpSpPr>
          <p:cNvPr id="1083" name="组合 41"/>
          <p:cNvGrpSpPr/>
          <p:nvPr/>
        </p:nvGrpSpPr>
        <p:grpSpPr>
          <a:xfrm>
            <a:off x="9757268" y="6132403"/>
            <a:ext cx="732201" cy="152532"/>
            <a:chOff x="2920946" y="6142155"/>
            <a:chExt cx="732201" cy="152532"/>
          </a:xfrm>
        </p:grpSpPr>
        <p:sp>
          <p:nvSpPr>
            <p:cNvPr id="1084" name="星形: 五角 42"/>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85" name="星形: 五角 43"/>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1086" name="星形: 五角 44"/>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sp>
        <p:nvSpPr>
          <p:cNvPr id="1087" name=""/>
          <p:cNvSpPr txBox="true"/>
          <p:nvPr/>
        </p:nvSpPr>
        <p:spPr>
          <a:xfrm rot="0" flipH="false" flipV="false">
            <a:off x="80913" y="333601"/>
            <a:ext cx="2590800" cy="457200"/>
          </a:xfrm>
          <a:prstGeom prst="rect">
            <a:avLst/>
          </a:prstGeom>
          <a:ln w="12700">
            <a:prstDash val="solid"/>
            <a:miter lim="800000"/>
          </a:ln>
        </p:spPr>
        <p:txBody>
          <a:bodyPr>
            <a:spAutoFit/>
          </a:bodyPr>
          <a:p>
            <a:pPr/>
            <a:r>
              <a:rPr lang="zh-CN" sz="2400">
                <a:latin typeface="DFKai-SB"/>
                <a:ea typeface="DFKai-SB"/>
                <a:cs typeface="+mn-cs"/>
              </a:rPr>
              <a:t>算法模型初期设计</a:t>
            </a:r>
            <a:endParaR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088" name=""/>
        <p:cNvGrpSpPr/>
        <p:nvPr/>
      </p:nvGrpSpPr>
      <p:grpSpPr>
        <a:xfrm>
          <a:off x="0" y="0"/>
          <a:ext cx="0" cy="0"/>
          <a:chOff x="0" y="0"/>
          <a:chExt cx="0" cy="0"/>
        </a:xfrm>
      </p:grpSpPr>
      <p:sp>
        <p:nvSpPr>
          <p:cNvPr id="1089" name="文本框 31"/>
          <p:cNvSpPr txBox="true"/>
          <p:nvPr/>
        </p:nvSpPr>
        <p:spPr>
          <a:xfrm rot="0" flipH="false" flipV="false">
            <a:off x="368300" y="198120"/>
            <a:ext cx="2838450" cy="577850"/>
          </a:xfrm>
          <a:prstGeom prst="rect">
            <a:avLst/>
          </a:prstGeom>
          <a:noFill/>
          <a:ln>
            <a:noFill/>
          </a:ln>
        </p:spPr>
        <p:txBody>
          <a:bodyPr wrap="square" rtlCol="false">
            <a:spAutoFit/>
          </a:bodyPr>
          <a:lstStyle/>
          <a:p>
            <a:pPr lvl="0" algn="l">
              <a:buClrTx/>
              <a:buSzTx/>
              <a:buFontTx/>
            </a:pPr>
            <a:r>
              <a:rPr lang="zh-CN" sz="3200">
                <a:solidFill>
                  <a:schemeClr val="accent6">
                    <a:alpha val="100000"/>
                  </a:schemeClr>
                </a:solidFill>
                <a:latin typeface="汉仪粗黑简"/>
                <a:ea typeface="汉仪粗黑简"/>
                <a:cs typeface="汉仪中黑简"/>
                <a:sym typeface="汉仪中黑简"/>
              </a:rPr>
              <a:t>流程实现</a:t>
            </a:r>
            <a:endParaRPr/>
          </a:p>
        </p:txBody>
      </p:sp>
      <p:cxnSp>
        <p:nvCxnSpPr>
          <p:cNvPr id="1090" name="直接连接符 48"/>
          <p:cNvCxnSpPr/>
          <p:nvPr/>
        </p:nvCxnSpPr>
        <p:spPr>
          <a:xfrm rot="0" flipH="false" flipV="false">
            <a:off x="11639476" y="1254536"/>
            <a:ext cx="0" cy="4944110"/>
          </a:xfrm>
          <a:prstGeom prst="line">
            <a:avLst/>
          </a:prstGeom>
          <a:ln w="15875">
            <a:solidFill>
              <a:schemeClr val="accent6">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91" name="文本框 86"/>
          <p:cNvSpPr txBox="true"/>
          <p:nvPr/>
        </p:nvSpPr>
        <p:spPr>
          <a:xfrm>
            <a:off x="92124" y="2396901"/>
            <a:ext cx="1606550" cy="342900"/>
          </a:xfrm>
          <a:prstGeom prst="rect">
            <a:avLst/>
          </a:prstGeom>
          <a:noFill/>
          <a:ln>
            <a:noFill/>
          </a:ln>
        </p:spPr>
        <p:txBody>
          <a:bodyPr wrap="none" rtlCol="false">
            <a:spAutoFit/>
          </a:bodyPr>
          <a:p>
            <a:pPr algn="ctr"/>
            <a:r>
              <a:rPr lang="zh-CN" sz="1600">
                <a:solidFill>
                  <a:schemeClr val="bg1">
                    <a:alpha val="100000"/>
                  </a:schemeClr>
                </a:solidFill>
                <a:latin typeface="汉仪中黑简"/>
                <a:ea typeface="汉仪中黑简"/>
                <a:cs typeface="汉仪中黑简"/>
              </a:rPr>
              <a:t>研究背景与现状</a:t>
            </a:r>
            <a:endParaRPr lang="zh-CN" sz="1600">
              <a:solidFill>
                <a:schemeClr val="bg1">
                  <a:alpha val="100000"/>
                </a:schemeClr>
              </a:solidFill>
              <a:latin typeface="汉仪中黑简"/>
              <a:ea typeface="汉仪中黑简"/>
              <a:cs typeface="汉仪中黑简"/>
            </a:endParaRPr>
          </a:p>
        </p:txBody>
      </p:sp>
      <p:sp>
        <p:nvSpPr>
          <p:cNvPr id="1092" name="文本框 87"/>
          <p:cNvSpPr txBox="true"/>
          <p:nvPr/>
        </p:nvSpPr>
        <p:spPr>
          <a:xfrm>
            <a:off x="92124" y="3237317"/>
            <a:ext cx="1606550" cy="342900"/>
          </a:xfrm>
          <a:prstGeom prst="rect">
            <a:avLst/>
          </a:prstGeom>
          <a:noFill/>
        </p:spPr>
        <p:txBody>
          <a:bodyPr wrap="none" rtlCol="false">
            <a:spAutoFit/>
          </a:bodyPr>
          <a:p>
            <a:pPr algn="ctr"/>
            <a:r>
              <a:rPr lang="zh-CN" sz="1600">
                <a:solidFill>
                  <a:schemeClr val="bg1">
                    <a:alpha val="100000"/>
                  </a:schemeClr>
                </a:solidFill>
                <a:latin typeface="汉仪中黑简"/>
                <a:ea typeface="汉仪中黑简"/>
                <a:cs typeface="汉仪中黑简"/>
              </a:rPr>
              <a:t>研究方法与内容</a:t>
            </a:r>
            <a:endParaRPr lang="zh-CN" sz="1600">
              <a:solidFill>
                <a:schemeClr val="bg1">
                  <a:alpha val="100000"/>
                </a:schemeClr>
              </a:solidFill>
              <a:latin typeface="汉仪中黑简"/>
              <a:ea typeface="汉仪中黑简"/>
              <a:cs typeface="汉仪中黑简"/>
            </a:endParaRPr>
          </a:p>
        </p:txBody>
      </p:sp>
      <p:sp>
        <p:nvSpPr>
          <p:cNvPr id="1093" name="文本框 89"/>
          <p:cNvSpPr txBox="true"/>
          <p:nvPr/>
        </p:nvSpPr>
        <p:spPr>
          <a:xfrm>
            <a:off x="3175" y="4918075"/>
            <a:ext cx="1784350" cy="342900"/>
          </a:xfrm>
          <a:prstGeom prst="rect">
            <a:avLst/>
          </a:prstGeom>
          <a:noFill/>
        </p:spPr>
        <p:txBody>
          <a:bodyPr wrap="square" rtlCol="false">
            <a:spAutoFit/>
          </a:bodyPr>
          <a:p>
            <a:pPr algn="ctr"/>
            <a:r>
              <a:rPr lang="zh-CN" sz="1600">
                <a:solidFill>
                  <a:schemeClr val="bg1">
                    <a:alpha val="100000"/>
                  </a:schemeClr>
                </a:solidFill>
                <a:latin typeface="汉仪中黑简"/>
                <a:ea typeface="汉仪中黑简"/>
                <a:cs typeface="汉仪中黑简"/>
              </a:rPr>
              <a:t>结论与展望</a:t>
            </a:r>
            <a:endParaRPr lang="zh-CN" sz="1600">
              <a:solidFill>
                <a:schemeClr val="bg1">
                  <a:alpha val="100000"/>
                </a:schemeClr>
              </a:solidFill>
              <a:latin typeface="汉仪中黑简"/>
              <a:ea typeface="汉仪中黑简"/>
              <a:cs typeface="汉仪中黑简"/>
            </a:endParaRPr>
          </a:p>
        </p:txBody>
      </p:sp>
      <p:sp>
        <p:nvSpPr>
          <p:cNvPr id="1094" name="文本框 7"/>
          <p:cNvSpPr txBox="true"/>
          <p:nvPr/>
        </p:nvSpPr>
        <p:spPr>
          <a:xfrm>
            <a:off x="350569" y="1070386"/>
            <a:ext cx="1098550" cy="368300"/>
          </a:xfrm>
          <a:prstGeom prst="rect">
            <a:avLst/>
          </a:prstGeom>
          <a:noFill/>
          <a:ln>
            <a:noFill/>
          </a:ln>
        </p:spPr>
        <p:txBody>
          <a:bodyPr wrap="none" rtlCol="false">
            <a:spAutoFit/>
          </a:bodyPr>
          <a:p>
            <a:pPr algn="ctr"/>
            <a:r>
              <a:rPr lang="zh-CN">
                <a:solidFill>
                  <a:schemeClr val="bg1">
                    <a:alpha val="100000"/>
                  </a:schemeClr>
                </a:solidFill>
                <a:latin typeface="汉仪粗黑简"/>
                <a:ea typeface="汉仪粗黑简"/>
                <a:cs typeface="汉仪中黑简"/>
              </a:rPr>
              <a:t>稻壳学院</a:t>
            </a:r>
            <a:endParaRPr lang="zh-CN">
              <a:solidFill>
                <a:schemeClr val="bg1">
                  <a:alpha val="100000"/>
                </a:schemeClr>
              </a:solidFill>
              <a:latin typeface="汉仪粗黑简"/>
              <a:ea typeface="汉仪粗黑简"/>
              <a:cs typeface="汉仪中黑简"/>
            </a:endParaRPr>
          </a:p>
        </p:txBody>
      </p:sp>
      <p:pic>
        <p:nvPicPr>
          <p:cNvPr id="1095" name=""/>
          <p:cNvPicPr>
            <a:picLocks noChangeAspect="true"/>
          </p:cNvPicPr>
          <p:nvPr/>
        </p:nvPicPr>
        <p:blipFill>
          <a:blip r:embed="rId1"/>
          <a:stretch>
            <a:fillRect/>
          </a:stretch>
        </p:blipFill>
        <p:spPr>
          <a:xfrm rot="0" flipH="false" flipV="false">
            <a:off x="0" y="198120"/>
            <a:ext cx="10574553" cy="6528245"/>
          </a:xfrm>
          <a:prstGeom prst="rect"/>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096" name=""/>
        <p:cNvGrpSpPr/>
        <p:nvPr/>
      </p:nvGrpSpPr>
      <p:grpSpPr>
        <a:xfrm>
          <a:off x="0" y="0"/>
          <a:ext cx="0" cy="0"/>
          <a:chOff x="0" y="0"/>
          <a:chExt cx="0" cy="0"/>
        </a:xfrm>
      </p:grpSpPr>
      <p:sp>
        <p:nvSpPr>
          <p:cNvPr id="1097"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098"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099"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00"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01"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02"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03"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04"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系统的安装与效果</a:t>
            </a:r>
            <a:endParaRPr/>
          </a:p>
        </p:txBody>
      </p:sp>
      <p:sp>
        <p:nvSpPr>
          <p:cNvPr id="1105"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1106"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04</a:t>
            </a:r>
            <a:endParaRPr/>
          </a:p>
        </p:txBody>
      </p:sp>
      <p:pic>
        <p:nvPicPr>
          <p:cNvPr id="1107"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4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08" name=""/>
        <p:cNvGrpSpPr/>
        <p:nvPr/>
      </p:nvGrpSpPr>
      <p:grpSpPr>
        <a:xfrm>
          <a:off x="0" y="0"/>
          <a:ext cx="0" cy="0"/>
          <a:chOff x="0" y="0"/>
          <a:chExt cx="0" cy="0"/>
        </a:xfrm>
      </p:grpSpPr>
      <p:sp>
        <p:nvSpPr>
          <p:cNvPr id="1109" name="标题 1"/>
          <p:cNvSpPr txBox="true"/>
          <p:nvPr/>
        </p:nvSpPr>
        <p:spPr>
          <a:xfrm rot="0" flipH="false" flipV="false">
            <a:off x="-11460" y="-11765"/>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10" name="标题 1"/>
          <p:cNvSpPr txBox="true"/>
          <p:nvPr/>
        </p:nvSpPr>
        <p:spPr>
          <a:xfrm rot="0" flipH="false" flipV="false">
            <a:off x="978489" y="1625243"/>
            <a:ext cx="2280534" cy="799346"/>
          </a:xfrm>
          <a:prstGeom prst="rect">
            <a:avLst/>
          </a:prstGeom>
          <a:noFill/>
          <a:ln>
            <a:noFill/>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登录流程与界面设计</a:t>
            </a:r>
            <a:endParaRPr lang="zh-CN"/>
          </a:p>
        </p:txBody>
      </p:sp>
      <p:sp>
        <p:nvSpPr>
          <p:cNvPr id="1111" name="标题 1"/>
          <p:cNvSpPr txBox="true"/>
          <p:nvPr/>
        </p:nvSpPr>
        <p:spPr>
          <a:xfrm rot="0" flipH="false" flipV="false">
            <a:off x="5110112" y="1053257"/>
            <a:ext cx="5973980" cy="1943318"/>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登录模块是系统入口，界面简洁，包含用户名和密码输入框、“注册”和“登录”按钮。用户输入信息后，点击“登录”触发验证：前端校验输入完整性，后端加密校验用户名和密码。验证通过则根据权限跳转至对应界面并记录登录时间；失败则反馈错误提示，通过限制登录频次和账户锁定增强安全性。新用户可点击“注册”创建账号，注册信息不符合要求时系统提示具体错误，用户修改后可重新提交。</a:t>
            </a:r>
            <a:endParaRPr/>
          </a:p>
        </p:txBody>
      </p:sp>
      <p:sp>
        <p:nvSpPr>
          <p:cNvPr id="1112" name="标题 1"/>
          <p:cNvSpPr txBox="true"/>
          <p:nvPr/>
        </p:nvSpPr>
        <p:spPr>
          <a:xfrm rot="0" flipH="false" flipV="false">
            <a:off x="3720400" y="1901806"/>
            <a:ext cx="247387" cy="246221"/>
          </a:xfrm>
          <a:prstGeom prst="stripedRightArrow">
            <a:avLst/>
          </a:prstGeom>
          <a:solidFill>
            <a:schemeClr val="bg1">
              <a:lumMod val="85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1113"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114"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15"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用户登录</a:t>
            </a:r>
            <a:endParaRPr/>
          </a:p>
        </p:txBody>
      </p:sp>
      <p:pic>
        <p:nvPicPr>
          <p:cNvPr id="1116" name=""/>
          <p:cNvPicPr>
            <a:picLocks noChangeAspect="true"/>
          </p:cNvPicPr>
          <p:nvPr/>
        </p:nvPicPr>
        <p:blipFill>
          <a:blip r:embed="rId1"/>
          <a:srcRect l="33895" t="16270" r="35389" b="39046"/>
          <a:stretch>
            <a:fillRect/>
          </a:stretch>
        </p:blipFill>
        <p:spPr>
          <a:xfrm rot="0" flipH="false" flipV="false">
            <a:off x="817756" y="3423118"/>
            <a:ext cx="3401350" cy="2620994"/>
          </a:xfrm>
          <a:prstGeom prst="rect"/>
        </p:spPr>
      </p:pic>
      <p:sp>
        <p:nvSpPr>
          <p:cNvPr id="1117" name="标题 1"/>
          <p:cNvSpPr txBox="true"/>
          <p:nvPr/>
        </p:nvSpPr>
        <p:spPr>
          <a:xfrm rot="0" flipH="false" flipV="false">
            <a:off x="5376060" y="4487394"/>
            <a:ext cx="247387" cy="246221"/>
          </a:xfrm>
          <a:prstGeom prst="stripedRightArrow">
            <a:avLst/>
          </a:prstGeom>
          <a:solidFill>
            <a:schemeClr val="bg1">
              <a:lumMod val="85000"/>
            </a:schemeClr>
          </a:solidFill>
          <a:ln w="12700" cap="sq">
            <a:noFill/>
            <a:miter/>
          </a:ln>
        </p:spPr>
        <p:txBody>
          <a:bodyPr vert="horz" wrap="square" lIns="91440" tIns="45720" rIns="91440" bIns="45720" rtlCol="false" anchor="ctr"/>
          <a:lstStyle/>
          <a:p>
            <a:pPr algn="ctr">
              <a:lnSpc>
                <a:spcPct val="110000"/>
              </a:lnSpc>
            </a:pPr>
            <a:endParaRPr lang="zh-CN"/>
          </a:p>
        </p:txBody>
      </p:sp>
      <p:pic>
        <p:nvPicPr>
          <p:cNvPr id="1118" name=""/>
          <p:cNvPicPr>
            <a:picLocks noChangeAspect="true"/>
          </p:cNvPicPr>
          <p:nvPr/>
        </p:nvPicPr>
        <p:blipFill>
          <a:blip r:embed="rId2"/>
          <a:srcRect l="0" t="0" r="463" b="0"/>
          <a:stretch>
            <a:fillRect/>
          </a:stretch>
        </p:blipFill>
        <p:spPr>
          <a:xfrm rot="0" flipH="false" flipV="false">
            <a:off x="6780400" y="3308296"/>
            <a:ext cx="4941779" cy="2735816"/>
          </a:xfrm>
          <a:prstGeom prst="rect"/>
        </p:spPr>
      </p:pic>
      <p:sp>
        <p:nvSpPr>
          <p:cNvPr id="1119" name=""/>
          <p:cNvSpPr txBox="true"/>
          <p:nvPr/>
        </p:nvSpPr>
        <p:spPr>
          <a:xfrm rot="0" flipH="false" flipV="false">
            <a:off x="1927109" y="6090345"/>
            <a:ext cx="2482850" cy="3365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登</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录</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入</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口</a:t>
            </a:r>
            <a:endParaRPr sz="1800">
              <a:solidFill>
                <a:schemeClr val="tx1">
                  <a:alpha val="100000"/>
                </a:schemeClr>
              </a:solidFill>
              <a:latin typeface="Arial"/>
              <a:ea typeface="黑体"/>
              <a:cs typeface="+mn-cs"/>
            </a:endParaRPr>
          </a:p>
        </p:txBody>
      </p:sp>
      <p:sp>
        <p:nvSpPr>
          <p:cNvPr id="1120" name=""/>
          <p:cNvSpPr txBox="true"/>
          <p:nvPr/>
        </p:nvSpPr>
        <p:spPr>
          <a:xfrm rot="0" flipH="false" flipV="false">
            <a:off x="8245380" y="6090345"/>
            <a:ext cx="2622550" cy="3365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登录成功进入主页页面</a:t>
            </a:r>
            <a:endParaRPr sz="1800">
              <a:solidFill>
                <a:schemeClr val="tx1">
                  <a:alpha val="100000"/>
                </a:schemeClr>
              </a:solidFill>
              <a:latin typeface="Arial"/>
              <a:ea typeface="黑体"/>
              <a:cs typeface="+mn-cs"/>
            </a:endParaRPr>
          </a:p>
        </p:txBody>
      </p:sp>
    </p:spTree>
  </p:cSld>
</p:sld>
</file>

<file path=ppt/slides/slide4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21" name=""/>
        <p:cNvGrpSpPr/>
        <p:nvPr/>
      </p:nvGrpSpPr>
      <p:grpSpPr>
        <a:xfrm>
          <a:off x="0" y="0"/>
          <a:ext cx="0" cy="0"/>
          <a:chOff x="0" y="0"/>
          <a:chExt cx="0" cy="0"/>
        </a:xfrm>
      </p:grpSpPr>
      <p:sp>
        <p:nvSpPr>
          <p:cNvPr id="1122"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23" name="标题 1"/>
          <p:cNvSpPr txBox="true"/>
          <p:nvPr/>
        </p:nvSpPr>
        <p:spPr>
          <a:xfrm rot="0" flipH="false" flipV="false">
            <a:off x="1594114" y="113030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124" name="标题 1"/>
          <p:cNvSpPr txBox="true"/>
          <p:nvPr/>
        </p:nvSpPr>
        <p:spPr>
          <a:xfrm rot="0" flipH="false" flipV="false">
            <a:off x="2081264" y="169157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用户管理模块是系统管理的核心，支持关键词检索用户信息，提供新增、批量删除、导出及编辑功能，以表格形式展示用户数据，帮助管理员高效维护用户信息，精准控制权限，确保系统安全稳定运行。</a:t>
            </a:r>
            <a:endParaRPr sz="1800">
              <a:solidFill>
                <a:schemeClr val="tx1">
                  <a:alpha val="100000"/>
                </a:schemeClr>
              </a:solidFill>
              <a:latin typeface="Arial"/>
              <a:ea typeface="黑体"/>
              <a:cs typeface="+mn-cs"/>
            </a:endParaRPr>
          </a:p>
        </p:txBody>
      </p:sp>
      <p:sp>
        <p:nvSpPr>
          <p:cNvPr id="1125" name="标题 1"/>
          <p:cNvSpPr txBox="true"/>
          <p:nvPr/>
        </p:nvSpPr>
        <p:spPr>
          <a:xfrm rot="0" flipH="false" flipV="false">
            <a:off x="9296731" y="116765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01</a:t>
            </a:r>
            <a:endParaRPr lang="zh-CN"/>
          </a:p>
        </p:txBody>
      </p:sp>
      <p:sp>
        <p:nvSpPr>
          <p:cNvPr id="1126" name="标题 1"/>
          <p:cNvSpPr txBox="true"/>
          <p:nvPr/>
        </p:nvSpPr>
        <p:spPr>
          <a:xfrm rot="0" flipH="false" flipV="false">
            <a:off x="1878238" y="127605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27" name="标题 1"/>
          <p:cNvSpPr txBox="true"/>
          <p:nvPr/>
        </p:nvSpPr>
        <p:spPr>
          <a:xfrm rot="0" flipH="false" flipV="false">
            <a:off x="2081264" y="126027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用户管理</a:t>
            </a:r>
            <a:endParaRPr lang="zh-CN"/>
          </a:p>
        </p:txBody>
      </p:sp>
      <p:sp>
        <p:nvSpPr>
          <p:cNvPr id="1128" name="标题 1"/>
          <p:cNvSpPr txBox="true"/>
          <p:nvPr/>
        </p:nvSpPr>
        <p:spPr>
          <a:xfrm rot="0" flipH="false" flipV="false">
            <a:off x="1594114" y="287578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129" name="标题 1"/>
          <p:cNvSpPr txBox="true"/>
          <p:nvPr/>
        </p:nvSpPr>
        <p:spPr>
          <a:xfrm rot="0" flipH="false" flipV="false">
            <a:off x="2081264" y="348785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角色管理模块是系统管理的关键，支持关键词检索角色信息，提供新增、批量删除、分配权限及编辑功能，以表格形式展示角色数据，帮助管理员高效维护角色信息，精准分配权限，确保系统安全稳定运行。</a:t>
            </a:r>
            <a:endParaRPr sz="1800">
              <a:solidFill>
                <a:schemeClr val="tx1">
                  <a:alpha val="100000"/>
                </a:schemeClr>
              </a:solidFill>
              <a:latin typeface="Arial"/>
              <a:ea typeface="黑体"/>
              <a:cs typeface="+mn-cs"/>
            </a:endParaRPr>
          </a:p>
        </p:txBody>
      </p:sp>
      <p:sp>
        <p:nvSpPr>
          <p:cNvPr id="1130" name="标题 1"/>
          <p:cNvSpPr txBox="true"/>
          <p:nvPr/>
        </p:nvSpPr>
        <p:spPr>
          <a:xfrm rot="0" flipH="false" flipV="false">
            <a:off x="9296731" y="291313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02</a:t>
            </a:r>
            <a:endParaRPr lang="zh-CN"/>
          </a:p>
        </p:txBody>
      </p:sp>
      <p:sp>
        <p:nvSpPr>
          <p:cNvPr id="1131" name="标题 1"/>
          <p:cNvSpPr txBox="true"/>
          <p:nvPr/>
        </p:nvSpPr>
        <p:spPr>
          <a:xfrm rot="0" flipH="false" flipV="false">
            <a:off x="1878238" y="302153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32" name="标题 1"/>
          <p:cNvSpPr txBox="true"/>
          <p:nvPr/>
        </p:nvSpPr>
        <p:spPr>
          <a:xfrm rot="0" flipH="false" flipV="false">
            <a:off x="2081264" y="300575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角色管理</a:t>
            </a:r>
            <a:endParaRPr lang="zh-CN"/>
          </a:p>
        </p:txBody>
      </p:sp>
      <p:sp>
        <p:nvSpPr>
          <p:cNvPr id="1133" name="标题 1"/>
          <p:cNvSpPr txBox="true"/>
          <p:nvPr/>
        </p:nvSpPr>
        <p:spPr>
          <a:xfrm rot="0" flipH="false" flipV="false">
            <a:off x="1594114" y="472286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134" name="标题 1"/>
          <p:cNvSpPr txBox="true"/>
          <p:nvPr/>
        </p:nvSpPr>
        <p:spPr>
          <a:xfrm rot="0" flipH="false" flipV="false">
            <a:off x="2081264" y="528413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菜单管理模块支持关键词检索菜单信息，提供新增、批量删除、添加子菜单及编辑功能，以表格形式展示菜单数据，帮助管理员灵活调整菜单结构，确保系统菜单的清晰性和易用性。</a:t>
            </a:r>
            <a:endParaRPr sz="1800">
              <a:solidFill>
                <a:schemeClr val="tx1">
                  <a:alpha val="100000"/>
                </a:schemeClr>
              </a:solidFill>
              <a:latin typeface="Arial"/>
              <a:ea typeface="黑体"/>
              <a:cs typeface="+mn-cs"/>
            </a:endParaRPr>
          </a:p>
        </p:txBody>
      </p:sp>
      <p:sp>
        <p:nvSpPr>
          <p:cNvPr id="1135" name="标题 1"/>
          <p:cNvSpPr txBox="true"/>
          <p:nvPr/>
        </p:nvSpPr>
        <p:spPr>
          <a:xfrm rot="0" flipH="false" flipV="false">
            <a:off x="9296731" y="476021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03</a:t>
            </a:r>
            <a:endParaRPr lang="zh-CN"/>
          </a:p>
        </p:txBody>
      </p:sp>
      <p:sp>
        <p:nvSpPr>
          <p:cNvPr id="1136" name="标题 1"/>
          <p:cNvSpPr txBox="true"/>
          <p:nvPr/>
        </p:nvSpPr>
        <p:spPr>
          <a:xfrm rot="0" flipH="false" flipV="false">
            <a:off x="1878238" y="486861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37" name="标题 1"/>
          <p:cNvSpPr txBox="true"/>
          <p:nvPr/>
        </p:nvSpPr>
        <p:spPr>
          <a:xfrm rot="0" flipH="false" flipV="false">
            <a:off x="2081264" y="485283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菜单管理</a:t>
            </a:r>
            <a:endParaRPr lang="zh-CN"/>
          </a:p>
        </p:txBody>
      </p:sp>
      <p:sp>
        <p:nvSpPr>
          <p:cNvPr id="1138"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139"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40"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系统管理功能</a:t>
            </a:r>
            <a:endParaRPr lang="zh-CN"/>
          </a:p>
        </p:txBody>
      </p:sp>
    </p:spTree>
  </p:cSld>
</p:sld>
</file>

<file path=ppt/slides/slide4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41" name=""/>
        <p:cNvGrpSpPr/>
        <p:nvPr/>
      </p:nvGrpSpPr>
      <p:grpSpPr>
        <a:xfrm>
          <a:off x="0" y="0"/>
          <a:ext cx="0" cy="0"/>
          <a:chOff x="0" y="0"/>
          <a:chExt cx="0" cy="0"/>
        </a:xfrm>
      </p:grpSpPr>
      <p:sp>
        <p:nvSpPr>
          <p:cNvPr id="1142"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43" name="标题 1"/>
          <p:cNvSpPr txBox="true"/>
          <p:nvPr/>
        </p:nvSpPr>
        <p:spPr>
          <a:xfrm rot="0" flipH="false" flipV="false">
            <a:off x="756158" y="1445161"/>
            <a:ext cx="4626092" cy="2193741"/>
          </a:xfrm>
          <a:prstGeom prst="roundRect">
            <a:avLst>
              <a:gd name="adj" fmla="val 4708"/>
            </a:avLst>
          </a:prstGeom>
          <a:solidFill>
            <a:schemeClr val="accent1">
              <a:lumMod val="20000"/>
              <a:lumOff val="80000"/>
              <a:alpha val="60000"/>
            </a:schemeClr>
          </a:solidFill>
          <a:ln w="19050" cap="sq">
            <a:noFill/>
            <a:miter/>
          </a:ln>
        </p:spPr>
        <p:txBody>
          <a:bodyPr vert="horz" wrap="square" lIns="91440" tIns="45720" rIns="91440" bIns="45720" rtlCol="false" anchor="ctr"/>
          <a:lstStyle/>
          <a:p>
            <a:pPr algn="ctr">
              <a:lnSpc>
                <a:spcPct val="110000"/>
              </a:lnSpc>
            </a:pPr>
            <a:endParaRPr lang="zh-CN"/>
          </a:p>
        </p:txBody>
      </p:sp>
      <p:cxnSp>
        <p:nvCxnSpPr>
          <p:cNvPr id="1144" name="标题 1"/>
          <p:cNvCxnSpPr/>
          <p:nvPr/>
        </p:nvCxnSpPr>
        <p:spPr>
          <a:xfrm rot="0" flipH="false" flipV="false">
            <a:off x="6127359" y="1658524"/>
            <a:ext cx="1572769" cy="0"/>
          </a:xfrm>
          <a:prstGeom prst="line">
            <a:avLst/>
          </a:prstGeom>
          <a:noFill/>
          <a:ln w="19050" cap="sq">
            <a:solidFill>
              <a:schemeClr val="accent1"/>
            </a:solidFill>
            <a:prstDash val="solid"/>
            <a:miter/>
          </a:ln>
        </p:spPr>
      </p:cxnSp>
      <p:cxnSp>
        <p:nvCxnSpPr>
          <p:cNvPr id="1145" name="标题 1"/>
          <p:cNvCxnSpPr/>
          <p:nvPr/>
        </p:nvCxnSpPr>
        <p:spPr>
          <a:xfrm rot="0" flipH="true" flipV="false">
            <a:off x="6089650" y="1498818"/>
            <a:ext cx="24274" cy="5359182"/>
          </a:xfrm>
          <a:prstGeom prst="line">
            <a:avLst/>
          </a:prstGeom>
          <a:noFill/>
          <a:ln w="19050" cap="sq">
            <a:solidFill>
              <a:schemeClr val="accent1"/>
            </a:solidFill>
            <a:prstDash val="dash"/>
            <a:miter/>
          </a:ln>
        </p:spPr>
      </p:cxnSp>
      <p:sp>
        <p:nvSpPr>
          <p:cNvPr id="1146" name="标题 1"/>
          <p:cNvSpPr txBox="true"/>
          <p:nvPr/>
        </p:nvSpPr>
        <p:spPr>
          <a:xfrm rot="0" flipH="false" flipV="false">
            <a:off x="5954218" y="1498818"/>
            <a:ext cx="319411" cy="319411"/>
          </a:xfrm>
          <a:prstGeom prst="ellipse">
            <a:avLst/>
          </a:pr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47" name="标题 1"/>
          <p:cNvSpPr txBox="true"/>
          <p:nvPr/>
        </p:nvSpPr>
        <p:spPr>
          <a:xfrm rot="0" flipH="false" flipV="false">
            <a:off x="7309986" y="1268382"/>
            <a:ext cx="780285" cy="780285"/>
          </a:xfrm>
          <a:prstGeom prst="ellipse">
            <a:avLst/>
          </a:pr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48" name="标题 1"/>
          <p:cNvSpPr txBox="true"/>
          <p:nvPr/>
        </p:nvSpPr>
        <p:spPr>
          <a:xfrm rot="0" flipH="false" flipV="false">
            <a:off x="970804" y="2175234"/>
            <a:ext cx="4196802" cy="1340830"/>
          </a:xfrm>
          <a:prstGeom prst="rect">
            <a:avLst/>
          </a:prstGeom>
          <a:noFill/>
          <a:ln>
            <a:noFill/>
          </a:ln>
        </p:spPr>
        <p:txBody>
          <a:bodyPr vert="horz" wrap="square" lIns="0" tIns="0" rIns="0" bIns="0" rtlCol="false" anchor="t"/>
          <a:lstStyle/>
          <a:p>
            <a:pPr marL="0" lvl="0" algn="ctr"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alpha val="100000"/>
                  </a:schemeClr>
                </a:solidFill>
                <a:latin typeface="Source Han Sans"/>
                <a:ea typeface="Source Han Sans"/>
                <a:cs typeface="Source Han Sans"/>
              </a:rPr>
              <a:t>文件管理与模型训练模块支持多种数据格式上传、在线训练多种算法模型，</a:t>
            </a:r>
            <a:r>
              <a:rPr lang="zh-CN" sz="1400" b="false" i="false" u="none" strike="noStrike">
                <a:ln w="12700">
                  <a:noFill/>
                </a:ln>
                <a:solidFill>
                  <a:schemeClr val="tx1">
                    <a:alpha val="100000"/>
                  </a:schemeClr>
                </a:solidFill>
                <a:latin typeface="Source Han Sans"/>
                <a:ea typeface="Source Han Sans"/>
                <a:cs typeface="Source Han Sans"/>
              </a:rPr>
              <a:t>用户可下拉选择神经网络，决策树，随机森林等。</a:t>
            </a:r>
            <a:r>
              <a:rPr lang="en-US" sz="1400" b="false" i="false" u="none" strike="noStrike">
                <a:ln w="12700">
                  <a:noFill/>
                </a:ln>
                <a:solidFill>
                  <a:schemeClr val="tx1">
                    <a:alpha val="100000"/>
                  </a:schemeClr>
                </a:solidFill>
                <a:latin typeface="Source Han Sans"/>
                <a:ea typeface="Source Han Sans"/>
                <a:cs typeface="Source Han Sans"/>
              </a:rPr>
              <a:t>提供模型评估与下载功能，简化模型构建流程，提升系统实用性与专业性。</a:t>
            </a:r>
            <a:endParaRPr/>
          </a:p>
        </p:txBody>
      </p:sp>
      <p:sp>
        <p:nvSpPr>
          <p:cNvPr id="1149" name="标题 1"/>
          <p:cNvSpPr txBox="true"/>
          <p:nvPr/>
        </p:nvSpPr>
        <p:spPr>
          <a:xfrm rot="0" flipH="false" flipV="false">
            <a:off x="7512189" y="1498818"/>
            <a:ext cx="375878" cy="34077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false" anchor="ctr"/>
          <a:lstStyle/>
          <a:p>
            <a:pPr algn="l">
              <a:lnSpc>
                <a:spcPct val="110000"/>
              </a:lnSpc>
            </a:pPr>
            <a:endParaRPr lang="zh-CN"/>
          </a:p>
        </p:txBody>
      </p:sp>
      <p:cxnSp>
        <p:nvCxnSpPr>
          <p:cNvPr id="1150" name="标题 1"/>
          <p:cNvCxnSpPr/>
          <p:nvPr/>
        </p:nvCxnSpPr>
        <p:spPr>
          <a:xfrm rot="0" flipH="true" flipV="false">
            <a:off x="4489722" y="4419191"/>
            <a:ext cx="1572769" cy="0"/>
          </a:xfrm>
          <a:prstGeom prst="line">
            <a:avLst/>
          </a:prstGeom>
          <a:noFill/>
          <a:ln w="19050" cap="sq">
            <a:solidFill>
              <a:schemeClr val="accent2">
                <a:alpha val="100000"/>
              </a:schemeClr>
            </a:solidFill>
            <a:prstDash val="solid"/>
            <a:miter/>
          </a:ln>
        </p:spPr>
      </p:cxnSp>
      <p:sp>
        <p:nvSpPr>
          <p:cNvPr id="1151" name="标题 1"/>
          <p:cNvSpPr txBox="true"/>
          <p:nvPr/>
        </p:nvSpPr>
        <p:spPr>
          <a:xfrm rot="0" flipH="true" flipV="false">
            <a:off x="5916221" y="4259485"/>
            <a:ext cx="319411" cy="319411"/>
          </a:xfrm>
          <a:prstGeom prst="ellipse">
            <a:avLst/>
          </a:pr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52" name="标题 1"/>
          <p:cNvSpPr txBox="true"/>
          <p:nvPr/>
        </p:nvSpPr>
        <p:spPr>
          <a:xfrm rot="0" flipH="true" flipV="false">
            <a:off x="4099579" y="4029049"/>
            <a:ext cx="780285" cy="780285"/>
          </a:xfrm>
          <a:prstGeom prst="ellipse">
            <a:avLst/>
          </a:pr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53" name="标题 1"/>
          <p:cNvSpPr txBox="true"/>
          <p:nvPr/>
        </p:nvSpPr>
        <p:spPr>
          <a:xfrm rot="0" flipH="false" flipV="false">
            <a:off x="6812995" y="3867189"/>
            <a:ext cx="4626092" cy="2193741"/>
          </a:xfrm>
          <a:prstGeom prst="roundRect">
            <a:avLst>
              <a:gd name="adj" fmla="val 4708"/>
            </a:avLst>
          </a:prstGeom>
          <a:solidFill>
            <a:schemeClr val="accent2">
              <a:lumMod val="20000"/>
              <a:lumOff val="80000"/>
              <a:alpha val="60000"/>
            </a:schemeClr>
          </a:solidFill>
          <a:ln w="19050" cap="sq">
            <a:noFill/>
            <a:miter/>
          </a:ln>
        </p:spPr>
        <p:txBody>
          <a:bodyPr vert="horz" wrap="square" lIns="91440" tIns="45720" rIns="91440" bIns="45720" rtlCol="false" anchor="ctr"/>
          <a:lstStyle/>
          <a:p>
            <a:pPr algn="ctr">
              <a:lnSpc>
                <a:spcPct val="110000"/>
              </a:lnSpc>
            </a:pPr>
            <a:endParaRPr lang="zh-CN"/>
          </a:p>
        </p:txBody>
      </p:sp>
      <p:sp>
        <p:nvSpPr>
          <p:cNvPr id="1154" name="标题 1"/>
          <p:cNvSpPr txBox="true"/>
          <p:nvPr/>
        </p:nvSpPr>
        <p:spPr>
          <a:xfrm rot="0" flipH="false" flipV="false">
            <a:off x="7024395" y="4387644"/>
            <a:ext cx="4196802" cy="1620748"/>
          </a:xfrm>
          <a:prstGeom prst="rect">
            <a:avLst/>
          </a:prstGeom>
          <a:noFill/>
          <a:ln>
            <a:noFill/>
          </a:ln>
        </p:spPr>
        <p:txBody>
          <a:bodyPr vert="horz" wrap="square" lIns="0" tIns="0" rIns="0" bIns="0" rtlCol="false" anchor="t"/>
          <a:lstStyle/>
          <a:p>
            <a:pPr marL="0" lvl="0" algn="ctr" defTabSz="914400">
              <a:lnSpc>
                <a:spcPct val="150000"/>
              </a:lnSpc>
              <a:defRPr sz="1800">
                <a:solidFill>
                  <a:schemeClr val="tx1">
                    <a:alpha val="100000"/>
                  </a:schemeClr>
                </a:solidFill>
                <a:latin typeface="Arial"/>
                <a:ea typeface="黑体"/>
                <a:cs typeface="+mn-cs"/>
              </a:defRPr>
            </a:pPr>
            <a:r>
              <a:rPr lang="en-US" sz="1400">
                <a:ln w="12700">
                  <a:noFill/>
                </a:ln>
                <a:solidFill>
                  <a:schemeClr val="tx1">
                    <a:alpha val="100000"/>
                  </a:schemeClr>
                </a:solidFill>
                <a:latin typeface="Source Han Sans"/>
                <a:ea typeface="Source Han Sans"/>
                <a:cs typeface="Source Han Sans"/>
              </a:rPr>
              <a:t>提供在线预测功能，用户</a:t>
            </a:r>
            <a:r>
              <a:rPr lang="zh-CN" sz="1400">
                <a:ln w="12700">
                  <a:noFill/>
                </a:ln>
                <a:solidFill>
                  <a:schemeClr val="tx1">
                    <a:alpha val="100000"/>
                  </a:schemeClr>
                </a:solidFill>
                <a:latin typeface="Source Han Sans"/>
                <a:ea typeface="Source Han Sans"/>
                <a:cs typeface="Source Han Sans"/>
              </a:rPr>
              <a:t>上传测试集</a:t>
            </a:r>
            <a:r>
              <a:rPr lang="en-US" sz="1400">
                <a:ln w="12700">
                  <a:noFill/>
                </a:ln>
                <a:solidFill>
                  <a:schemeClr val="tx1">
                    <a:alpha val="100000"/>
                  </a:schemeClr>
                </a:solidFill>
                <a:latin typeface="Source Han Sans"/>
                <a:ea typeface="Source Han Sans"/>
                <a:cs typeface="Source Han Sans"/>
              </a:rPr>
              <a:t>后，系统实时返回预测结果。
实现预测结果可视化展示功能，</a:t>
            </a:r>
            <a:r>
              <a:rPr lang="en-US" sz="1400" b="false" i="false" u="none" strike="noStrike">
                <a:ln w="12700">
                  <a:noFill/>
                </a:ln>
                <a:solidFill>
                  <a:schemeClr val="tx1">
                    <a:alpha val="100000"/>
                  </a:schemeClr>
                </a:solidFill>
                <a:latin typeface="Source Han Sans"/>
                <a:ea typeface="Source Han Sans"/>
                <a:cs typeface="Source Han Sans"/>
              </a:rPr>
              <a:t>系统通过柱状图直观展示交通状态数量分布，饼图呈现占比，图表支持下载，便于后续使用。</a:t>
            </a:r>
            <a:endParaRPr sz="1800">
              <a:solidFill>
                <a:schemeClr val="tx1">
                  <a:alpha val="100000"/>
                </a:schemeClr>
              </a:solidFill>
              <a:latin typeface="Arial"/>
              <a:ea typeface="黑体"/>
              <a:cs typeface="+mn-cs"/>
            </a:endParaRPr>
          </a:p>
        </p:txBody>
      </p:sp>
      <p:sp>
        <p:nvSpPr>
          <p:cNvPr id="1155" name="标题 1"/>
          <p:cNvSpPr txBox="true"/>
          <p:nvPr/>
        </p:nvSpPr>
        <p:spPr>
          <a:xfrm rot="10800000" flipH="true" flipV="true">
            <a:off x="4318299" y="4253299"/>
            <a:ext cx="342845" cy="33178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false" anchor="ctr"/>
          <a:lstStyle/>
          <a:p>
            <a:pPr algn="l">
              <a:lnSpc>
                <a:spcPct val="110000"/>
              </a:lnSpc>
            </a:pPr>
            <a:endParaRPr lang="zh-CN"/>
          </a:p>
        </p:txBody>
      </p:sp>
      <p:sp>
        <p:nvSpPr>
          <p:cNvPr id="1156" name="标题 1"/>
          <p:cNvSpPr txBox="true"/>
          <p:nvPr/>
        </p:nvSpPr>
        <p:spPr>
          <a:xfrm rot="0" flipH="false" flipV="false">
            <a:off x="756158" y="1248800"/>
            <a:ext cx="4626092" cy="874930"/>
          </a:xfrm>
          <a:custGeom>
            <a:avLst/>
            <a:gdLst>
              <a:gd name="connsiteX0" fmla="*/ 52795 w 4626092"/>
              <a:gd name="connsiteY0" fmla="*/ 0 h 874930"/>
              <a:gd name="connsiteX1" fmla="*/ 4573297 w 4626092"/>
              <a:gd name="connsiteY1" fmla="*/ 0 h 874930"/>
              <a:gd name="connsiteX2" fmla="*/ 4626092 w 4626092"/>
              <a:gd name="connsiteY2" fmla="*/ 52795 h 874930"/>
              <a:gd name="connsiteX3" fmla="*/ 4626092 w 4626092"/>
              <a:gd name="connsiteY3" fmla="*/ 249156 h 874930"/>
              <a:gd name="connsiteX4" fmla="*/ 4626092 w 4626092"/>
              <a:gd name="connsiteY4" fmla="*/ 550710 h 874930"/>
              <a:gd name="connsiteX5" fmla="*/ 4626092 w 4626092"/>
              <a:gd name="connsiteY5" fmla="*/ 747071 h 874930"/>
              <a:gd name="connsiteX6" fmla="*/ 4573297 w 4626092"/>
              <a:gd name="connsiteY6" fmla="*/ 799866 h 874930"/>
              <a:gd name="connsiteX7" fmla="*/ 2442702 w 4626092"/>
              <a:gd name="connsiteY7" fmla="*/ 799866 h 874930"/>
              <a:gd name="connsiteX8" fmla="*/ 2313046 w 4626092"/>
              <a:gd name="connsiteY8" fmla="*/ 874930 h 874930"/>
              <a:gd name="connsiteX9" fmla="*/ 2183391 w 4626092"/>
              <a:gd name="connsiteY9" fmla="*/ 799866 h 874930"/>
              <a:gd name="connsiteX10" fmla="*/ 52795 w 4626092"/>
              <a:gd name="connsiteY10" fmla="*/ 799866 h 874930"/>
              <a:gd name="connsiteX11" fmla="*/ 0 w 4626092"/>
              <a:gd name="connsiteY11" fmla="*/ 747071 h 874930"/>
              <a:gd name="connsiteX12" fmla="*/ 0 w 4626092"/>
              <a:gd name="connsiteY12" fmla="*/ 550710 h 874930"/>
              <a:gd name="connsiteX13" fmla="*/ 0 w 4626092"/>
              <a:gd name="connsiteY13" fmla="*/ 249156 h 874930"/>
              <a:gd name="connsiteX14" fmla="*/ 0 w 4626092"/>
              <a:gd name="connsiteY14" fmla="*/ 52795 h 874930"/>
              <a:gd name="connsiteX15" fmla="*/ 52795 w 4626092"/>
              <a:gd name="connsiteY15" fmla="*/ 0 h 874930"/>
            </a:gdLst>
            <a:rect l="l" t="t" r="r" b="b"/>
            <a:pathLst>
              <a:path w="4626092" h="874930">
                <a:moveTo>
                  <a:pt x="52795" y="0"/>
                </a:moveTo>
                <a:lnTo>
                  <a:pt x="4573297" y="0"/>
                </a:lnTo>
                <a:cubicBezTo>
                  <a:pt x="4602455" y="0"/>
                  <a:pt x="4626092" y="23637"/>
                  <a:pt x="4626092" y="52795"/>
                </a:cubicBezTo>
                <a:lnTo>
                  <a:pt x="4626092" y="249156"/>
                </a:lnTo>
                <a:lnTo>
                  <a:pt x="4626092" y="550710"/>
                </a:lnTo>
                <a:lnTo>
                  <a:pt x="4626092" y="747071"/>
                </a:lnTo>
                <a:cubicBezTo>
                  <a:pt x="4626092" y="776229"/>
                  <a:pt x="4602455" y="799866"/>
                  <a:pt x="4573297" y="799866"/>
                </a:cubicBezTo>
                <a:lnTo>
                  <a:pt x="2442702" y="799866"/>
                </a:lnTo>
                <a:lnTo>
                  <a:pt x="2313046" y="874930"/>
                </a:lnTo>
                <a:lnTo>
                  <a:pt x="2183391" y="799866"/>
                </a:lnTo>
                <a:lnTo>
                  <a:pt x="52795" y="799866"/>
                </a:lnTo>
                <a:cubicBezTo>
                  <a:pt x="23637" y="799866"/>
                  <a:pt x="0" y="776229"/>
                  <a:pt x="0" y="747071"/>
                </a:cubicBezTo>
                <a:lnTo>
                  <a:pt x="0" y="550710"/>
                </a:lnTo>
                <a:lnTo>
                  <a:pt x="0" y="249156"/>
                </a:lnTo>
                <a:lnTo>
                  <a:pt x="0" y="52795"/>
                </a:lnTo>
                <a:cubicBezTo>
                  <a:pt x="0" y="23637"/>
                  <a:pt x="23637" y="0"/>
                  <a:pt x="52795" y="0"/>
                </a:cubicBezTo>
                <a:close/>
              </a:path>
            </a:pathLst>
          </a:cu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57" name="标题 1"/>
          <p:cNvSpPr txBox="true"/>
          <p:nvPr/>
        </p:nvSpPr>
        <p:spPr>
          <a:xfrm rot="0" flipH="false" flipV="false">
            <a:off x="6809750" y="3512715"/>
            <a:ext cx="4626092" cy="874929"/>
          </a:xfrm>
          <a:custGeom>
            <a:avLst/>
            <a:gdLst>
              <a:gd name="connsiteX0" fmla="*/ 52795 w 4626092"/>
              <a:gd name="connsiteY0" fmla="*/ 0 h 874930"/>
              <a:gd name="connsiteX1" fmla="*/ 4573297 w 4626092"/>
              <a:gd name="connsiteY1" fmla="*/ 0 h 874930"/>
              <a:gd name="connsiteX2" fmla="*/ 4626092 w 4626092"/>
              <a:gd name="connsiteY2" fmla="*/ 52795 h 874930"/>
              <a:gd name="connsiteX3" fmla="*/ 4626092 w 4626092"/>
              <a:gd name="connsiteY3" fmla="*/ 249156 h 874930"/>
              <a:gd name="connsiteX4" fmla="*/ 4626092 w 4626092"/>
              <a:gd name="connsiteY4" fmla="*/ 550710 h 874930"/>
              <a:gd name="connsiteX5" fmla="*/ 4626092 w 4626092"/>
              <a:gd name="connsiteY5" fmla="*/ 747071 h 874930"/>
              <a:gd name="connsiteX6" fmla="*/ 4573297 w 4626092"/>
              <a:gd name="connsiteY6" fmla="*/ 799866 h 874930"/>
              <a:gd name="connsiteX7" fmla="*/ 2442702 w 4626092"/>
              <a:gd name="connsiteY7" fmla="*/ 799866 h 874930"/>
              <a:gd name="connsiteX8" fmla="*/ 2313046 w 4626092"/>
              <a:gd name="connsiteY8" fmla="*/ 874930 h 874930"/>
              <a:gd name="connsiteX9" fmla="*/ 2183391 w 4626092"/>
              <a:gd name="connsiteY9" fmla="*/ 799866 h 874930"/>
              <a:gd name="connsiteX10" fmla="*/ 52795 w 4626092"/>
              <a:gd name="connsiteY10" fmla="*/ 799866 h 874930"/>
              <a:gd name="connsiteX11" fmla="*/ 0 w 4626092"/>
              <a:gd name="connsiteY11" fmla="*/ 747071 h 874930"/>
              <a:gd name="connsiteX12" fmla="*/ 0 w 4626092"/>
              <a:gd name="connsiteY12" fmla="*/ 550710 h 874930"/>
              <a:gd name="connsiteX13" fmla="*/ 0 w 4626092"/>
              <a:gd name="connsiteY13" fmla="*/ 249156 h 874930"/>
              <a:gd name="connsiteX14" fmla="*/ 0 w 4626092"/>
              <a:gd name="connsiteY14" fmla="*/ 52795 h 874930"/>
              <a:gd name="connsiteX15" fmla="*/ 52795 w 4626092"/>
              <a:gd name="connsiteY15" fmla="*/ 0 h 874930"/>
            </a:gdLst>
            <a:rect l="l" t="t" r="r" b="b"/>
            <a:pathLst>
              <a:path w="4626092" h="874930">
                <a:moveTo>
                  <a:pt x="52795" y="0"/>
                </a:moveTo>
                <a:lnTo>
                  <a:pt x="4573297" y="0"/>
                </a:lnTo>
                <a:cubicBezTo>
                  <a:pt x="4602455" y="0"/>
                  <a:pt x="4626092" y="23637"/>
                  <a:pt x="4626092" y="52795"/>
                </a:cubicBezTo>
                <a:lnTo>
                  <a:pt x="4626092" y="249156"/>
                </a:lnTo>
                <a:lnTo>
                  <a:pt x="4626092" y="550710"/>
                </a:lnTo>
                <a:lnTo>
                  <a:pt x="4626092" y="747071"/>
                </a:lnTo>
                <a:cubicBezTo>
                  <a:pt x="4626092" y="776229"/>
                  <a:pt x="4602455" y="799866"/>
                  <a:pt x="4573297" y="799866"/>
                </a:cubicBezTo>
                <a:lnTo>
                  <a:pt x="2442702" y="799866"/>
                </a:lnTo>
                <a:lnTo>
                  <a:pt x="2313046" y="874930"/>
                </a:lnTo>
                <a:lnTo>
                  <a:pt x="2183391" y="799866"/>
                </a:lnTo>
                <a:lnTo>
                  <a:pt x="52795" y="799866"/>
                </a:lnTo>
                <a:cubicBezTo>
                  <a:pt x="23637" y="799866"/>
                  <a:pt x="0" y="776229"/>
                  <a:pt x="0" y="747071"/>
                </a:cubicBezTo>
                <a:lnTo>
                  <a:pt x="0" y="550710"/>
                </a:lnTo>
                <a:lnTo>
                  <a:pt x="0" y="249156"/>
                </a:lnTo>
                <a:lnTo>
                  <a:pt x="0" y="52795"/>
                </a:lnTo>
                <a:cubicBezTo>
                  <a:pt x="0" y="23637"/>
                  <a:pt x="23637" y="0"/>
                  <a:pt x="52795" y="0"/>
                </a:cubicBezTo>
                <a:close/>
              </a:path>
            </a:pathLst>
          </a:cu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58" name="标题 1"/>
          <p:cNvSpPr txBox="true"/>
          <p:nvPr/>
        </p:nvSpPr>
        <p:spPr>
          <a:xfrm rot="0" flipH="false" flipV="false">
            <a:off x="970803" y="1339162"/>
            <a:ext cx="4196803" cy="62645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tx1">
                    <a:alpha val="100000"/>
                  </a:schemeClr>
                </a:solidFill>
                <a:latin typeface="Source Han Sans CN Bold"/>
                <a:ea typeface="Source Han Sans CN Bold"/>
                <a:cs typeface="Source Han Sans CN Bold"/>
              </a:rPr>
              <a:t>文件上传与模型训练</a:t>
            </a:r>
            <a:endParaRPr lang="zh-CN"/>
          </a:p>
        </p:txBody>
      </p:sp>
      <p:sp>
        <p:nvSpPr>
          <p:cNvPr id="1159" name="标题 1"/>
          <p:cNvSpPr txBox="true"/>
          <p:nvPr/>
        </p:nvSpPr>
        <p:spPr>
          <a:xfrm rot="0" flipH="false" flipV="false">
            <a:off x="7027640" y="3761190"/>
            <a:ext cx="4196803" cy="62645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tx1">
                    <a:alpha val="100000"/>
                  </a:schemeClr>
                </a:solidFill>
                <a:latin typeface="Source Han Sans CN Bold"/>
                <a:ea typeface="Source Han Sans CN Bold"/>
                <a:cs typeface="Source Han Sans CN Bold"/>
              </a:rPr>
              <a:t>在线预测与结果可视化</a:t>
            </a:r>
            <a:endParaRPr lang="zh-CN"/>
          </a:p>
        </p:txBody>
      </p:sp>
      <p:sp>
        <p:nvSpPr>
          <p:cNvPr id="1160"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161"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62"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模型训练与预测</a:t>
            </a:r>
            <a:endParaRPr lang="zh-CN"/>
          </a:p>
        </p:txBody>
      </p:sp>
    </p:spTree>
  </p:cSld>
</p:sld>
</file>

<file path=ppt/slides/slide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63" name=""/>
        <p:cNvGrpSpPr/>
        <p:nvPr/>
      </p:nvGrpSpPr>
      <p:grpSpPr>
        <a:xfrm>
          <a:off x="0" y="0"/>
          <a:ext cx="0" cy="0"/>
          <a:chOff x="0" y="0"/>
          <a:chExt cx="0" cy="0"/>
        </a:xfrm>
      </p:grpSpPr>
      <p:sp>
        <p:nvSpPr>
          <p:cNvPr id="1164" name="矩形 28稻壳儿花儿小姐"/>
          <p:cNvSpPr/>
          <p:nvPr/>
        </p:nvSpPr>
        <p:spPr>
          <a:xfrm>
            <a:off x="27974" y="6018663"/>
            <a:ext cx="1111211" cy="182112"/>
          </a:xfrm>
          <a:prstGeom prst="rect">
            <a:avLst/>
          </a:prstGeom>
          <a:solidFill>
            <a:schemeClr val="accent5">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atin typeface="汉仪君黑-45简"/>
              <a:ea typeface="汉仪君黑-45简"/>
              <a:cs typeface="+mn-cs"/>
            </a:endParaRPr>
          </a:p>
        </p:txBody>
      </p:sp>
      <p:sp>
        <p:nvSpPr>
          <p:cNvPr id="1165" name="文本框 1稻壳儿花儿小姐"/>
          <p:cNvSpPr txBox="true"/>
          <p:nvPr/>
        </p:nvSpPr>
        <p:spPr>
          <a:xfrm>
            <a:off x="1334696" y="3103189"/>
            <a:ext cx="1822450" cy="876300"/>
          </a:xfrm>
          <a:prstGeom prst="rect">
            <a:avLst/>
          </a:prstGeom>
        </p:spPr>
        <p:txBody>
          <a:bodyPr wrap="square">
            <a:spAutoFit/>
          </a:bodyPr>
          <a:lstStyle>
            <a:defPPr>
              <a:defRPr lang="zh-CN"/>
            </a:defPPr>
            <a:lvl1pPr algn="dist">
              <a:lnSpc>
                <a:spcPct val="107000"/>
              </a:lnSpc>
              <a:spcBef>
                <a:spcPts val="1200"/>
              </a:spcBef>
              <a:defRPr sz="2800">
                <a:solidFill>
                  <a:schemeClr val="tx1">
                    <a:lumMod val="65000"/>
                    <a:lumOff val="35000"/>
                  </a:schemeClr>
                </a:solidFill>
                <a:latin typeface="华康俪金黑W8" panose="020B0809000000000000" pitchFamily="49" charset="-122"/>
                <a:ea typeface="华康俪金黑W8" panose="020B0809000000000000" pitchFamily="49" charset="-122"/>
                <a:cs typeface="楷体" panose="02010609060101010101" pitchFamily="49" charset="-122"/>
              </a:defRPr>
            </a:lvl1pPr>
            <a:lvl2pPr>
              <a:defRPr/>
            </a:lvl2pPr>
            <a:lvl3pPr>
              <a:defRPr/>
            </a:lvl3pPr>
            <a:lvl4pPr>
              <a:defRPr/>
            </a:lvl4pPr>
            <a:lvl5pPr>
              <a:defRPr/>
            </a:lvl5pPr>
            <a:lvl6pPr>
              <a:defRPr/>
            </a:lvl6pPr>
            <a:lvl7pPr>
              <a:defRPr/>
            </a:lvl7pPr>
            <a:lvl8pPr>
              <a:defRPr/>
            </a:lvl8pPr>
            <a:lvl9pPr>
              <a:defRPr/>
            </a:lvl9pPr>
          </a:lstStyle>
          <a:p>
            <a:pPr/>
            <a:r>
              <a:rPr lang="zh-CN" sz="4800">
                <a:latin typeface="汉仪雅酷黑 55W"/>
                <a:ea typeface="汉仪雅酷黑 55W"/>
                <a:cs typeface="楷体"/>
              </a:rPr>
              <a:t>目 录</a:t>
            </a:r>
            <a:endParaRPr lang="zh-CN" sz="4800">
              <a:latin typeface="汉仪雅酷黑 55W"/>
              <a:ea typeface="汉仪雅酷黑 55W"/>
              <a:cs typeface="楷体"/>
            </a:endParaRPr>
          </a:p>
        </p:txBody>
      </p:sp>
      <p:sp>
        <p:nvSpPr>
          <p:cNvPr id="1166" name="矩形 2稻壳儿花儿小姐"/>
          <p:cNvSpPr/>
          <p:nvPr/>
        </p:nvSpPr>
        <p:spPr>
          <a:xfrm>
            <a:off x="1071106" y="3836328"/>
            <a:ext cx="2393950" cy="577850"/>
          </a:xfrm>
          <a:prstGeom prst="rect">
            <a:avLst/>
          </a:prstGeom>
        </p:spPr>
        <p:txBody>
          <a:bodyPr wrap="square">
            <a:spAutoFit/>
          </a:bodyPr>
          <a:lstStyle/>
          <a:p>
            <a:pPr algn="dist"/>
            <a:r>
              <a:rPr lang="en-US" sz="3200">
                <a:solidFill>
                  <a:schemeClr val="bg1">
                    <a:lumMod val="65000"/>
                    <a:alpha val="100000"/>
                  </a:schemeClr>
                </a:solidFill>
                <a:latin typeface="汉仪雅酷黑 55W"/>
                <a:ea typeface="汉仪雅酷黑 55W"/>
                <a:cs typeface="+mn-cs"/>
              </a:rPr>
              <a:t>CONTENTS</a:t>
            </a:r>
            <a:endParaRPr lang="zh-CN" sz="3200">
              <a:solidFill>
                <a:schemeClr val="bg1">
                  <a:lumMod val="65000"/>
                  <a:alpha val="100000"/>
                </a:schemeClr>
              </a:solidFill>
              <a:latin typeface="汉仪雅酷黑 55W"/>
              <a:ea typeface="汉仪雅酷黑 55W"/>
              <a:cs typeface="+mn-cs"/>
            </a:endParaRPr>
          </a:p>
        </p:txBody>
      </p:sp>
      <p:sp>
        <p:nvSpPr>
          <p:cNvPr id="1167" name="文本框 3稻壳儿花儿小姐"/>
          <p:cNvSpPr txBox="true"/>
          <p:nvPr/>
        </p:nvSpPr>
        <p:spPr>
          <a:xfrm rot="0" flipH="false" flipV="false">
            <a:off x="5655878" y="1539293"/>
            <a:ext cx="31496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项目背景与介绍</a:t>
            </a:r>
            <a:endParaRPr/>
          </a:p>
        </p:txBody>
      </p:sp>
      <p:sp>
        <p:nvSpPr>
          <p:cNvPr id="1168" name="圆角矩形 4稻壳儿花儿小姐"/>
          <p:cNvSpPr/>
          <p:nvPr/>
        </p:nvSpPr>
        <p:spPr>
          <a:xfrm rot="0" flipH="false" flipV="false">
            <a:off x="5043911" y="1621146"/>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1</a:t>
            </a:r>
            <a:endParaRPr lang="zh-CN" sz="2800" b="true">
              <a:latin typeface="汉仪君黑-45简"/>
              <a:ea typeface="汉仪君黑-45简"/>
              <a:cs typeface="+mn-cs"/>
            </a:endParaRPr>
          </a:p>
        </p:txBody>
      </p:sp>
      <p:sp>
        <p:nvSpPr>
          <p:cNvPr id="1169" name="文本框 5稻壳儿花儿小姐"/>
          <p:cNvSpPr txBox="true"/>
          <p:nvPr/>
        </p:nvSpPr>
        <p:spPr>
          <a:xfrm rot="0" flipH="false" flipV="false">
            <a:off x="5655878" y="3511385"/>
            <a:ext cx="36195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技术架构</a:t>
            </a:r>
            <a:endParaRPr/>
          </a:p>
        </p:txBody>
      </p:sp>
      <p:sp>
        <p:nvSpPr>
          <p:cNvPr id="1170" name="圆角矩形 6稻壳儿花儿小姐"/>
          <p:cNvSpPr/>
          <p:nvPr/>
        </p:nvSpPr>
        <p:spPr>
          <a:xfrm rot="0" flipH="false" flipV="false">
            <a:off x="5043911" y="2644078"/>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2</a:t>
            </a:r>
            <a:endParaRPr lang="zh-CN" sz="2800" b="true">
              <a:latin typeface="汉仪君黑-45简"/>
              <a:ea typeface="汉仪君黑-45简"/>
              <a:cs typeface="+mn-cs"/>
            </a:endParaRPr>
          </a:p>
        </p:txBody>
      </p:sp>
      <p:sp>
        <p:nvSpPr>
          <p:cNvPr id="1171" name="文本框 7稻壳儿花儿小姐"/>
          <p:cNvSpPr txBox="true"/>
          <p:nvPr/>
        </p:nvSpPr>
        <p:spPr>
          <a:xfrm rot="0" flipH="false" flipV="false">
            <a:off x="5655878" y="2525339"/>
            <a:ext cx="300355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项目特色</a:t>
            </a:r>
            <a:endParaRPr/>
          </a:p>
        </p:txBody>
      </p:sp>
      <p:sp>
        <p:nvSpPr>
          <p:cNvPr id="1172" name="圆角矩形 8稻壳儿花儿小姐"/>
          <p:cNvSpPr/>
          <p:nvPr/>
        </p:nvSpPr>
        <p:spPr>
          <a:xfrm rot="0" flipH="false" flipV="false">
            <a:off x="5043911" y="3592871"/>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3</a:t>
            </a:r>
            <a:endParaRPr lang="zh-CN" sz="2800" b="true">
              <a:latin typeface="汉仪君黑-45简"/>
              <a:ea typeface="汉仪君黑-45简"/>
              <a:cs typeface="+mn-cs"/>
            </a:endParaRPr>
          </a:p>
        </p:txBody>
      </p:sp>
      <p:sp>
        <p:nvSpPr>
          <p:cNvPr id="1173" name="圆角矩形 10稻壳儿花儿小姐"/>
          <p:cNvSpPr/>
          <p:nvPr/>
        </p:nvSpPr>
        <p:spPr>
          <a:xfrm rot="0" flipH="false" flipV="false">
            <a:off x="5043911" y="4541664"/>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4</a:t>
            </a:r>
            <a:endParaRPr lang="zh-CN" sz="2800" b="true">
              <a:latin typeface="汉仪君黑-45简"/>
              <a:ea typeface="汉仪君黑-45简"/>
              <a:cs typeface="+mn-cs"/>
            </a:endParaRPr>
          </a:p>
        </p:txBody>
      </p:sp>
      <p:sp>
        <p:nvSpPr>
          <p:cNvPr id="1174" name="圆角矩形 10稻壳儿花儿小姐"/>
          <p:cNvSpPr/>
          <p:nvPr/>
        </p:nvSpPr>
        <p:spPr>
          <a:xfrm rot="0" flipH="false" flipV="false">
            <a:off x="5043911" y="5490457"/>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5</a:t>
            </a:r>
            <a:endParaRPr/>
          </a:p>
        </p:txBody>
      </p:sp>
      <p:sp>
        <p:nvSpPr>
          <p:cNvPr id="1175" name="文本框 9稻壳儿花儿小姐"/>
          <p:cNvSpPr txBox="true"/>
          <p:nvPr/>
        </p:nvSpPr>
        <p:spPr>
          <a:xfrm rot="0" flipH="false" flipV="false">
            <a:off x="5655878" y="5408605"/>
            <a:ext cx="36195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系统测试与运维</a:t>
            </a:r>
            <a:endParaRPr/>
          </a:p>
        </p:txBody>
      </p:sp>
    </p:spTree>
  </p:cSld>
  <p:clrMapOvr>
    <a:masterClrMapping/>
  </p:clrMapOvr>
</p:sld>
</file>

<file path=ppt/slides/slide5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76" name=""/>
        <p:cNvGrpSpPr/>
        <p:nvPr/>
      </p:nvGrpSpPr>
      <p:grpSpPr>
        <a:xfrm>
          <a:off x="0" y="0"/>
          <a:ext cx="0" cy="0"/>
          <a:chOff x="0" y="0"/>
          <a:chExt cx="0" cy="0"/>
        </a:xfrm>
      </p:grpSpPr>
      <p:sp>
        <p:nvSpPr>
          <p:cNvPr id="1177"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78" name="标题 1"/>
          <p:cNvSpPr txBox="true"/>
          <p:nvPr/>
        </p:nvSpPr>
        <p:spPr>
          <a:xfrm rot="0" flipH="false" flipV="false">
            <a:off x="876400" y="1844703"/>
            <a:ext cx="4500000" cy="567164"/>
          </a:xfrm>
          <a:prstGeom prst="rect">
            <a:avLst/>
          </a:prstGeom>
          <a:noFill/>
          <a:ln>
            <a:noFill/>
          </a:ln>
        </p:spPr>
        <p:txBody>
          <a:bodyPr vert="horz" wrap="square" lIns="0" tIns="0" rIns="0" bIns="0" rtlCol="false" anchor="t"/>
          <a:lstStyle/>
          <a:p>
            <a:pPr algn="l">
              <a:lnSpc>
                <a:spcPct val="100000"/>
              </a:lnSpc>
            </a:pPr>
            <a:r>
              <a:rPr lang="en-US" sz="3600">
                <a:ln w="12700">
                  <a:noFill/>
                </a:ln>
                <a:solidFill>
                  <a:schemeClr val="accent1">
                    <a:lumMod val="75000"/>
                    <a:alpha val="100000"/>
                  </a:schemeClr>
                </a:solidFill>
                <a:latin typeface="OPPOSans B"/>
                <a:ea typeface="OPPOSans B"/>
                <a:cs typeface="OPPOSans B"/>
              </a:rPr>
              <a:t>01.</a:t>
            </a:r>
            <a:endParaRPr lang="zh-CN"/>
          </a:p>
        </p:txBody>
      </p:sp>
      <p:sp>
        <p:nvSpPr>
          <p:cNvPr id="1179" name="标题 1"/>
          <p:cNvSpPr txBox="true"/>
          <p:nvPr/>
        </p:nvSpPr>
        <p:spPr>
          <a:xfrm rot="0" flipH="false" flipV="false">
            <a:off x="660400" y="2484553"/>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180" name="标题 1"/>
          <p:cNvSpPr txBox="true"/>
          <p:nvPr/>
        </p:nvSpPr>
        <p:spPr>
          <a:xfrm rot="0" flipH="false" flipV="false">
            <a:off x="6820900" y="1844703"/>
            <a:ext cx="4500000" cy="567164"/>
          </a:xfrm>
          <a:prstGeom prst="rect">
            <a:avLst/>
          </a:prstGeom>
          <a:noFill/>
          <a:ln>
            <a:noFill/>
          </a:ln>
        </p:spPr>
        <p:txBody>
          <a:bodyPr vert="horz" wrap="square" lIns="0" tIns="0" rIns="0" bIns="0" rtlCol="false" anchor="t"/>
          <a:lstStyle/>
          <a:p>
            <a:pPr algn="l">
              <a:lnSpc>
                <a:spcPct val="100000"/>
              </a:lnSpc>
            </a:pPr>
            <a:r>
              <a:rPr lang="en-US" sz="3600">
                <a:ln w="12700">
                  <a:noFill/>
                </a:ln>
                <a:solidFill>
                  <a:schemeClr val="accent1">
                    <a:lumMod val="75000"/>
                    <a:alpha val="100000"/>
                  </a:schemeClr>
                </a:solidFill>
                <a:latin typeface="OPPOSans B"/>
                <a:ea typeface="OPPOSans B"/>
                <a:cs typeface="OPPOSans B"/>
              </a:rPr>
              <a:t>02.</a:t>
            </a:r>
            <a:endParaRPr lang="zh-CN"/>
          </a:p>
        </p:txBody>
      </p:sp>
      <p:sp>
        <p:nvSpPr>
          <p:cNvPr id="1181" name="标题 1"/>
          <p:cNvSpPr txBox="true"/>
          <p:nvPr/>
        </p:nvSpPr>
        <p:spPr>
          <a:xfrm rot="0" flipH="false" flipV="false">
            <a:off x="6622900" y="2484553"/>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182" name="标题 1"/>
          <p:cNvSpPr txBox="true"/>
          <p:nvPr/>
        </p:nvSpPr>
        <p:spPr>
          <a:xfrm rot="0" flipH="false" flipV="false">
            <a:off x="876400" y="2732601"/>
            <a:ext cx="4500000" cy="659239"/>
          </a:xfrm>
          <a:prstGeom prst="rect">
            <a:avLst/>
          </a:prstGeom>
          <a:noFill/>
          <a:ln w="12700" cap="sq">
            <a:noFill/>
            <a:miter/>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数据报表</a:t>
            </a:r>
            <a:endParaRPr lang="zh-CN"/>
          </a:p>
        </p:txBody>
      </p:sp>
      <p:sp>
        <p:nvSpPr>
          <p:cNvPr id="1183" name="标题 1"/>
          <p:cNvSpPr txBox="true"/>
          <p:nvPr/>
        </p:nvSpPr>
        <p:spPr>
          <a:xfrm rot="0" flipH="false" flipV="false">
            <a:off x="876400" y="3429000"/>
            <a:ext cx="4500000" cy="1928692"/>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a:ln w="12700">
                  <a:noFill/>
                </a:ln>
                <a:solidFill>
                  <a:schemeClr val="tx1">
                    <a:lumMod val="85000"/>
                    <a:lumOff val="15000"/>
                    <a:alpha val="100000"/>
                  </a:schemeClr>
                </a:solidFill>
                <a:latin typeface="Source Han Sans"/>
                <a:ea typeface="Source Han Sans"/>
                <a:cs typeface="Source Han Sans"/>
              </a:rPr>
              <a:t>提供交通数据分析报表，以柱状图、饼图等形式展示交通流量、拥堵情况等数据。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柱</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状</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图以直观的柱体高度对比，展示</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正常</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轻度拥堵</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重度拥堵</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的数量分布，清晰反映不同交通状态的具体数值差异；饼图则以比例形式呈现各类交通情况的占比，使用户一目了然地掌握交通状况的结构比例。</a:t>
            </a:r>
            <a:endParaRPr sz="1800">
              <a:solidFill>
                <a:schemeClr val="tx1">
                  <a:alpha val="100000"/>
                </a:schemeClr>
              </a:solidFill>
              <a:latin typeface="Arial"/>
              <a:ea typeface="黑体"/>
              <a:cs typeface="+mn-cs"/>
            </a:endParaRPr>
          </a:p>
        </p:txBody>
      </p:sp>
      <p:sp>
        <p:nvSpPr>
          <p:cNvPr id="1184" name="标题 1"/>
          <p:cNvSpPr txBox="true"/>
          <p:nvPr/>
        </p:nvSpPr>
        <p:spPr>
          <a:xfrm rot="0" flipH="false" flipV="false">
            <a:off x="6820900" y="2732601"/>
            <a:ext cx="4500000" cy="659239"/>
          </a:xfrm>
          <a:prstGeom prst="rect">
            <a:avLst/>
          </a:prstGeom>
          <a:noFill/>
          <a:ln w="12700" cap="sq">
            <a:noFill/>
            <a:miter/>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交通状况分布与趋势分析</a:t>
            </a:r>
            <a:endParaRPr lang="zh-CN"/>
          </a:p>
        </p:txBody>
      </p:sp>
      <p:sp>
        <p:nvSpPr>
          <p:cNvPr id="1185" name="标题 1"/>
          <p:cNvSpPr txBox="true"/>
          <p:nvPr/>
        </p:nvSpPr>
        <p:spPr>
          <a:xfrm rot="0" flipH="false" flipV="false">
            <a:off x="6820900" y="3455341"/>
            <a:ext cx="4500000" cy="1928692"/>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a:ln w="12700">
                  <a:noFill/>
                </a:ln>
                <a:solidFill>
                  <a:schemeClr val="tx1">
                    <a:lumMod val="85000"/>
                    <a:lumOff val="15000"/>
                    <a:alpha val="100000"/>
                  </a:schemeClr>
                </a:solidFill>
                <a:latin typeface="Source Han Sans"/>
                <a:ea typeface="Source Han Sans"/>
                <a:cs typeface="Source Han Sans"/>
              </a:rPr>
              <a:t>分析交通状况的时空分布特征</a:t>
            </a:r>
            <a:r>
              <a:rPr lang="zh-CN" sz="1400">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用户能够从宏观与微观层面全面解读交通数据，不仅提升了数据利用效率，还为交通调度策略制定、模型优化方向指引等提供了直观、精准的依据，切实增强了系统在交通管理场景中的实用性与决策支持能力。</a:t>
            </a:r>
            <a:endParaRPr/>
          </a:p>
        </p:txBody>
      </p:sp>
      <p:sp>
        <p:nvSpPr>
          <p:cNvPr id="1186"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187"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88"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89" name=""/>
        <p:cNvGrpSpPr/>
        <p:nvPr/>
      </p:nvGrpSpPr>
      <p:grpSpPr>
        <a:xfrm>
          <a:off x="0" y="0"/>
          <a:ext cx="0" cy="0"/>
          <a:chOff x="0" y="0"/>
          <a:chExt cx="0" cy="0"/>
        </a:xfrm>
      </p:grpSpPr>
      <p:sp>
        <p:nvSpPr>
          <p:cNvPr id="1190"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191"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车辆计数分布图</a:t>
            </a:r>
            <a:endParaRPr sz="1800">
              <a:solidFill>
                <a:schemeClr val="tx1">
                  <a:alpha val="100000"/>
                </a:schemeClr>
              </a:solidFill>
              <a:latin typeface="Arial"/>
              <a:ea typeface="黑体"/>
              <a:cs typeface="+mn-cs"/>
            </a:endParaRPr>
          </a:p>
        </p:txBody>
      </p:sp>
      <p:sp>
        <p:nvSpPr>
          <p:cNvPr id="1192"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193"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交通状况分布图</a:t>
            </a:r>
            <a:endParaRPr sz="1800">
              <a:solidFill>
                <a:schemeClr val="tx1">
                  <a:alpha val="100000"/>
                </a:schemeClr>
              </a:solidFill>
              <a:latin typeface="Arial"/>
              <a:ea typeface="黑体"/>
              <a:cs typeface="+mn-cs"/>
            </a:endParaRPr>
          </a:p>
        </p:txBody>
      </p:sp>
      <p:sp>
        <p:nvSpPr>
          <p:cNvPr id="1194"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195"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normal</a:t>
            </a:r>
            <a:r>
              <a:rPr lang="zh-CN" sz="1500" b="false" i="false" u="none" strike="noStrike">
                <a:solidFill>
                  <a:schemeClr val="tx1">
                    <a:alpha val="100000"/>
                  </a:schemeClr>
                </a:solidFill>
                <a:latin typeface="宋体"/>
                <a:ea typeface="宋体"/>
                <a:cs typeface="+mn-cs"/>
              </a:rPr>
              <a:t>交通状况频率最高，占</a:t>
            </a:r>
            <a:r>
              <a:rPr lang="zh-CN" sz="1500" b="false" i="false" u="none" strike="noStrike">
                <a:solidFill>
                  <a:schemeClr val="tx1">
                    <a:alpha val="100000"/>
                  </a:schemeClr>
                </a:solidFill>
                <a:latin typeface="宋体"/>
                <a:ea typeface="宋体"/>
                <a:cs typeface="+mn-cs"/>
              </a:rPr>
              <a:t>56.1%</a:t>
            </a:r>
            <a:r>
              <a:rPr lang="zh-CN" sz="1500" b="false" i="false" u="none" strike="noStrike">
                <a:solidFill>
                  <a:schemeClr val="tx1">
                    <a:alpha val="100000"/>
                  </a:schemeClr>
                </a:solidFill>
                <a:latin typeface="宋体"/>
                <a:ea typeface="宋体"/>
                <a:cs typeface="+mn-cs"/>
              </a:rPr>
              <a:t>，</a:t>
            </a:r>
            <a:r>
              <a:rPr lang="zh-CN" sz="1500" b="false" i="false" u="none" strike="noStrike">
                <a:solidFill>
                  <a:schemeClr val="tx1">
                    <a:alpha val="100000"/>
                  </a:schemeClr>
                </a:solidFill>
                <a:latin typeface="宋体"/>
                <a:ea typeface="宋体"/>
                <a:cs typeface="+mn-cs"/>
              </a:rPr>
              <a:t>heavy</a:t>
            </a:r>
            <a:r>
              <a:rPr lang="zh-CN" sz="1500" b="false" i="false" u="none" strike="noStrike">
                <a:solidFill>
                  <a:schemeClr val="tx1">
                    <a:alpha val="100000"/>
                  </a:schemeClr>
                </a:solidFill>
                <a:latin typeface="宋体"/>
                <a:ea typeface="宋体"/>
                <a:cs typeface="+mn-cs"/>
              </a:rPr>
              <a:t>次之，</a:t>
            </a:r>
            <a:r>
              <a:rPr lang="zh-CN" sz="1500" b="false" i="false" u="none" strike="noStrike">
                <a:solidFill>
                  <a:schemeClr val="tx1">
                    <a:alpha val="100000"/>
                  </a:schemeClr>
                </a:solidFill>
                <a:latin typeface="宋体"/>
                <a:ea typeface="宋体"/>
                <a:cs typeface="+mn-cs"/>
              </a:rPr>
              <a:t>high</a:t>
            </a:r>
            <a:r>
              <a:rPr lang="zh-CN" sz="1500" b="false" i="false" u="none" strike="noStrike">
                <a:solidFill>
                  <a:schemeClr val="tx1">
                    <a:alpha val="100000"/>
                  </a:schemeClr>
                </a:solidFill>
                <a:latin typeface="宋体"/>
                <a:ea typeface="宋体"/>
                <a:cs typeface="+mn-cs"/>
              </a:rPr>
              <a:t>和</a:t>
            </a:r>
            <a:r>
              <a:rPr lang="zh-CN" sz="1500" b="false" i="false" u="none" strike="noStrike">
                <a:solidFill>
                  <a:schemeClr val="tx1">
                    <a:alpha val="100000"/>
                  </a:schemeClr>
                </a:solidFill>
                <a:latin typeface="宋体"/>
                <a:ea typeface="宋体"/>
                <a:cs typeface="+mn-cs"/>
              </a:rPr>
              <a:t>low</a:t>
            </a:r>
            <a:r>
              <a:rPr lang="zh-CN" sz="1500" b="false" i="false" u="none" strike="noStrike">
                <a:solidFill>
                  <a:schemeClr val="tx1">
                    <a:alpha val="100000"/>
                  </a:schemeClr>
                </a:solidFill>
                <a:latin typeface="宋体"/>
                <a:ea typeface="宋体"/>
                <a:cs typeface="+mn-cs"/>
              </a:rPr>
              <a:t>最低，说明大多数情况下交通正常，少数情况下出现拥堵。</a:t>
            </a:r>
            <a:endParaRPr sz="1800">
              <a:solidFill>
                <a:schemeClr val="tx1">
                  <a:alpha val="100000"/>
                </a:schemeClr>
              </a:solidFill>
              <a:latin typeface="Arial"/>
              <a:ea typeface="黑体"/>
              <a:cs typeface="+mn-cs"/>
            </a:endParaRPr>
          </a:p>
        </p:txBody>
      </p:sp>
      <p:sp>
        <p:nvSpPr>
          <p:cNvPr id="1196"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197"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198"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1199" name=""/>
          <p:cNvSpPr txBox="true"/>
          <p:nvPr/>
        </p:nvSpPr>
        <p:spPr>
          <a:xfrm rot="0">
            <a:off x="958508" y="5293002"/>
            <a:ext cx="3771900" cy="5461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各个车辆计数在低数值区间内频率较高，随着数量的增加，频率逐渐下降。</a:t>
            </a:r>
            <a:endParaRPr sz="1800">
              <a:solidFill>
                <a:schemeClr val="tx1">
                  <a:alpha val="100000"/>
                </a:schemeClr>
              </a:solidFill>
              <a:latin typeface="Arial"/>
              <a:ea typeface="黑体"/>
              <a:cs typeface="+mn-cs"/>
            </a:endParaRPr>
          </a:p>
        </p:txBody>
      </p:sp>
      <p:pic>
        <p:nvPicPr>
          <p:cNvPr id="1200" name=""/>
          <p:cNvPicPr>
            <a:picLocks noChangeAspect="true"/>
          </p:cNvPicPr>
          <p:nvPr/>
        </p:nvPicPr>
        <p:blipFill>
          <a:blip r:embed="rId1"/>
          <a:stretch>
            <a:fillRect/>
          </a:stretch>
        </p:blipFill>
        <p:spPr>
          <a:xfrm rot="0" flipH="false" flipV="false">
            <a:off x="660400" y="2169592"/>
            <a:ext cx="4799442" cy="2583629"/>
          </a:xfrm>
          <a:prstGeom prst="rect"/>
        </p:spPr>
      </p:pic>
      <p:pic>
        <p:nvPicPr>
          <p:cNvPr id="1201" name=""/>
          <p:cNvPicPr>
            <a:picLocks noChangeAspect="true"/>
          </p:cNvPicPr>
          <p:nvPr/>
        </p:nvPicPr>
        <p:blipFill>
          <a:blip r:embed="rId2"/>
          <a:stretch>
            <a:fillRect/>
          </a:stretch>
        </p:blipFill>
        <p:spPr>
          <a:xfrm rot="0" flipH="false" flipV="false">
            <a:off x="6732158" y="1933813"/>
            <a:ext cx="4645152" cy="3115056"/>
          </a:xfrm>
          <a:prstGeom prst="rect"/>
        </p:spPr>
      </p:pic>
    </p:spTree>
  </p:cSld>
</p:sld>
</file>

<file path=ppt/slides/slide52.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02" name=""/>
        <p:cNvGrpSpPr/>
        <p:nvPr/>
      </p:nvGrpSpPr>
      <p:grpSpPr>
        <a:xfrm>
          <a:off x="0" y="0"/>
          <a:ext cx="0" cy="0"/>
          <a:chOff x="0" y="0"/>
          <a:chExt cx="0" cy="0"/>
        </a:xfrm>
      </p:grpSpPr>
      <p:sp>
        <p:nvSpPr>
          <p:cNvPr id="1203"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04"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ln w="12700">
                  <a:noFill/>
                </a:ln>
                <a:solidFill>
                  <a:schemeClr val="tx1">
                    <a:alpha val="100000"/>
                  </a:schemeClr>
                </a:solidFill>
                <a:latin typeface="宋体"/>
                <a:ea typeface="宋体"/>
                <a:cs typeface="+mn-cs"/>
              </a:rPr>
              <a:t>每</a:t>
            </a:r>
            <a:r>
              <a:rPr lang="zh-CN" sz="1500" b="false" i="false" u="none" strike="noStrike">
                <a:ln w="12700">
                  <a:noFill/>
                </a:ln>
                <a:solidFill>
                  <a:schemeClr val="tx1">
                    <a:alpha val="100000"/>
                  </a:schemeClr>
                </a:solidFill>
                <a:latin typeface="宋体"/>
                <a:ea typeface="宋体"/>
                <a:cs typeface="+mn-cs"/>
              </a:rPr>
              <a:t>星期</a:t>
            </a:r>
            <a:r>
              <a:rPr lang="zh-CN" sz="1500" b="false" i="false" u="none" strike="noStrike">
                <a:ln w="12700">
                  <a:noFill/>
                </a:ln>
                <a:solidFill>
                  <a:schemeClr val="tx1">
                    <a:alpha val="100000"/>
                  </a:schemeClr>
                </a:solidFill>
                <a:latin typeface="宋体"/>
                <a:ea typeface="宋体"/>
                <a:cs typeface="+mn-cs"/>
              </a:rPr>
              <a:t>几的车辆计数图</a:t>
            </a:r>
            <a:endParaRPr sz="1800">
              <a:solidFill>
                <a:schemeClr val="tx1">
                  <a:alpha val="100000"/>
                </a:schemeClr>
              </a:solidFill>
              <a:latin typeface="Arial"/>
              <a:ea typeface="黑体"/>
              <a:cs typeface="+mn-cs"/>
            </a:endParaRPr>
          </a:p>
        </p:txBody>
      </p:sp>
      <p:sp>
        <p:nvSpPr>
          <p:cNvPr id="1205"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06"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车辆计数与交通状况之间的关系图</a:t>
            </a:r>
            <a:endParaRPr sz="1800">
              <a:solidFill>
                <a:schemeClr val="tx1">
                  <a:alpha val="100000"/>
                </a:schemeClr>
              </a:solidFill>
              <a:latin typeface="Arial"/>
              <a:ea typeface="黑体"/>
              <a:cs typeface="+mn-cs"/>
            </a:endParaRPr>
          </a:p>
        </p:txBody>
      </p:sp>
      <p:sp>
        <p:nvSpPr>
          <p:cNvPr id="1207"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08" name="标题 1"/>
          <p:cNvSpPr txBox="true"/>
          <p:nvPr/>
        </p:nvSpPr>
        <p:spPr>
          <a:xfrm rot="0" flipH="false" flipV="false">
            <a:off x="6780400" y="5352871"/>
            <a:ext cx="4500000" cy="1384378"/>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sz="1500">
                <a:solidFill>
                  <a:schemeClr val="tx1">
                    <a:alpha val="100000"/>
                  </a:schemeClr>
                </a:solidFill>
                <a:latin typeface="宋体"/>
                <a:ea typeface="宋体"/>
                <a:cs typeface="+mn-cs"/>
              </a:rPr>
              <a:t>汽</a:t>
            </a:r>
            <a:r>
              <a:rPr lang="zh-CN" sz="1500" b="false" i="false" u="none" strike="noStrike">
                <a:solidFill>
                  <a:schemeClr val="tx1">
                    <a:alpha val="100000"/>
                  </a:schemeClr>
                </a:solidFill>
                <a:latin typeface="宋体"/>
                <a:ea typeface="宋体"/>
                <a:cs typeface="+mn-cs"/>
              </a:rPr>
              <a:t>车，自行车和公交车在严重拥堵的状况下中位数最高，且自行车存在异常值，表明交通拥堵时，自行车因通勤灵活性优势，数量可能显著增加。卡车在严重拥堵的状况下中位数最低且存在异常值。说明拥堵对卡车通行效率影响较大，导致数量减少或数据波动明显。</a:t>
            </a:r>
            <a:endParaRPr sz="1800">
              <a:solidFill>
                <a:schemeClr val="tx1">
                  <a:alpha val="100000"/>
                </a:schemeClr>
              </a:solidFill>
              <a:latin typeface="Arial"/>
              <a:ea typeface="黑体"/>
              <a:cs typeface="+mn-cs"/>
            </a:endParaRPr>
          </a:p>
        </p:txBody>
      </p:sp>
      <p:sp>
        <p:nvSpPr>
          <p:cNvPr id="120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21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21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pic>
        <p:nvPicPr>
          <p:cNvPr id="1212" name=""/>
          <p:cNvPicPr>
            <a:picLocks noChangeAspect="true"/>
          </p:cNvPicPr>
          <p:nvPr/>
        </p:nvPicPr>
        <p:blipFill>
          <a:blip r:embed="rId1"/>
          <a:stretch>
            <a:fillRect/>
          </a:stretch>
        </p:blipFill>
        <p:spPr>
          <a:xfrm rot="0" flipH="false" flipV="false">
            <a:off x="660400" y="1986205"/>
            <a:ext cx="4829781" cy="2938272"/>
          </a:xfrm>
          <a:prstGeom prst="rect"/>
        </p:spPr>
      </p:pic>
      <p:sp>
        <p:nvSpPr>
          <p:cNvPr id="1213" name=""/>
          <p:cNvSpPr txBox="true"/>
          <p:nvPr/>
        </p:nvSpPr>
        <p:spPr>
          <a:xfrm rot="0" flipH="false" flipV="false">
            <a:off x="1042450" y="5314810"/>
            <a:ext cx="3771900" cy="7747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ln w="12700">
                  <a:noFill/>
                </a:ln>
                <a:solidFill>
                  <a:schemeClr val="tx1">
                    <a:alpha val="100000"/>
                  </a:schemeClr>
                </a:solidFill>
                <a:latin typeface="宋体"/>
                <a:ea typeface="宋体"/>
                <a:cs typeface="+mn-cs"/>
              </a:rPr>
              <a:t>周</a:t>
            </a:r>
            <a:r>
              <a:rPr lang="zh-CN" sz="1500" b="false" i="false" u="none" strike="noStrike">
                <a:ln w="12700">
                  <a:noFill/>
                </a:ln>
                <a:solidFill>
                  <a:schemeClr val="tx1">
                    <a:alpha val="100000"/>
                  </a:schemeClr>
                </a:solidFill>
                <a:latin typeface="宋体"/>
                <a:ea typeface="宋体"/>
                <a:cs typeface="+mn-cs"/>
              </a:rPr>
              <a:t>五</a:t>
            </a:r>
            <a:r>
              <a:rPr lang="zh-CN" sz="1500" b="false" i="false" u="none" strike="noStrike">
                <a:ln w="12700">
                  <a:noFill/>
                </a:ln>
                <a:solidFill>
                  <a:schemeClr val="tx1">
                    <a:alpha val="100000"/>
                  </a:schemeClr>
                </a:solidFill>
                <a:latin typeface="宋体"/>
                <a:ea typeface="宋体"/>
                <a:cs typeface="+mn-cs"/>
              </a:rPr>
              <a:t>汽车和自行车数量多，公交车和卡车数量少，卡车存在异常值。表明周五可能会有特殊的运输需求。</a:t>
            </a:r>
            <a:endParaRPr sz="1800">
              <a:solidFill>
                <a:schemeClr val="tx1">
                  <a:alpha val="100000"/>
                </a:schemeClr>
              </a:solidFill>
              <a:latin typeface="Arial"/>
              <a:ea typeface="黑体"/>
              <a:cs typeface="+mn-cs"/>
            </a:endParaRPr>
          </a:p>
        </p:txBody>
      </p:sp>
      <p:pic>
        <p:nvPicPr>
          <p:cNvPr id="1214" name=""/>
          <p:cNvPicPr>
            <a:picLocks noChangeAspect="true"/>
          </p:cNvPicPr>
          <p:nvPr/>
        </p:nvPicPr>
        <p:blipFill>
          <a:blip r:embed="rId2"/>
          <a:stretch>
            <a:fillRect/>
          </a:stretch>
        </p:blipFill>
        <p:spPr>
          <a:xfrm rot="0" flipH="false" flipV="false">
            <a:off x="6617600" y="1986205"/>
            <a:ext cx="4896000" cy="2938272"/>
          </a:xfrm>
          <a:prstGeom prst="rect"/>
        </p:spPr>
      </p:pic>
    </p:spTree>
  </p:cSld>
</p:sld>
</file>

<file path=ppt/slides/slide53.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15" name=""/>
        <p:cNvGrpSpPr/>
        <p:nvPr/>
      </p:nvGrpSpPr>
      <p:grpSpPr>
        <a:xfrm>
          <a:off x="0" y="0"/>
          <a:ext cx="0" cy="0"/>
          <a:chOff x="0" y="0"/>
          <a:chExt cx="0" cy="0"/>
        </a:xfrm>
      </p:grpSpPr>
      <p:sp>
        <p:nvSpPr>
          <p:cNvPr id="1216"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17"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一</a:t>
            </a:r>
            <a:r>
              <a:rPr lang="zh-CN" sz="1500" b="false" i="false" u="none" strike="noStrike">
                <a:solidFill>
                  <a:schemeClr val="tx1">
                    <a:alpha val="100000"/>
                  </a:schemeClr>
                </a:solidFill>
                <a:latin typeface="宋体"/>
                <a:ea typeface="宋体"/>
                <a:cs typeface="+mn-cs"/>
              </a:rPr>
              <a:t>天中的最繁忙小时的交通图</a:t>
            </a:r>
            <a:endParaRPr sz="1800">
              <a:solidFill>
                <a:schemeClr val="tx1">
                  <a:alpha val="100000"/>
                </a:schemeClr>
              </a:solidFill>
              <a:latin typeface="Arial"/>
              <a:ea typeface="黑体"/>
              <a:cs typeface="+mn-cs"/>
            </a:endParaRPr>
          </a:p>
        </p:txBody>
      </p:sp>
      <p:sp>
        <p:nvSpPr>
          <p:cNvPr id="1218"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19"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ln w="12700">
                  <a:noFill/>
                </a:ln>
                <a:solidFill>
                  <a:schemeClr val="tx1">
                    <a:alpha val="100000"/>
                  </a:schemeClr>
                </a:solidFill>
                <a:latin typeface="宋体"/>
                <a:ea typeface="宋体"/>
                <a:cs typeface="+mn-cs"/>
              </a:rPr>
              <a:t>按</a:t>
            </a:r>
            <a:r>
              <a:rPr lang="zh-CN" sz="1500" b="false" i="false" u="none" strike="noStrike">
                <a:ln w="12700">
                  <a:noFill/>
                </a:ln>
                <a:solidFill>
                  <a:schemeClr val="tx1">
                    <a:alpha val="100000"/>
                  </a:schemeClr>
                </a:solidFill>
                <a:latin typeface="宋体"/>
                <a:ea typeface="宋体"/>
                <a:cs typeface="+mn-cs"/>
              </a:rPr>
              <a:t>交</a:t>
            </a:r>
            <a:r>
              <a:rPr lang="zh-CN" sz="1500" b="false" i="false" u="none" strike="noStrike">
                <a:ln w="12700">
                  <a:noFill/>
                </a:ln>
                <a:solidFill>
                  <a:schemeClr val="tx1">
                    <a:alpha val="100000"/>
                  </a:schemeClr>
                </a:solidFill>
                <a:latin typeface="宋体"/>
                <a:ea typeface="宋体"/>
                <a:cs typeface="+mn-cs"/>
              </a:rPr>
              <a:t>通状况的</a:t>
            </a:r>
            <a:r>
              <a:rPr lang="zh-CN" sz="1500" b="false" i="false" u="none" strike="noStrike">
                <a:ln w="12700">
                  <a:noFill/>
                </a:ln>
                <a:solidFill>
                  <a:schemeClr val="tx1">
                    <a:alpha val="100000"/>
                  </a:schemeClr>
                </a:solidFill>
                <a:latin typeface="宋体"/>
                <a:ea typeface="宋体"/>
                <a:cs typeface="+mn-cs"/>
              </a:rPr>
              <a:t>车辆总数图</a:t>
            </a:r>
            <a:endParaRPr sz="1800">
              <a:solidFill>
                <a:schemeClr val="tx1">
                  <a:alpha val="100000"/>
                </a:schemeClr>
              </a:solidFill>
              <a:latin typeface="Arial"/>
              <a:ea typeface="黑体"/>
              <a:cs typeface="+mn-cs"/>
            </a:endParaRPr>
          </a:p>
        </p:txBody>
      </p:sp>
      <p:sp>
        <p:nvSpPr>
          <p:cNvPr id="1220"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21"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ln w="12700">
                  <a:noFill/>
                </a:ln>
                <a:solidFill>
                  <a:schemeClr val="tx1">
                    <a:alpha val="100000"/>
                  </a:schemeClr>
                </a:solidFill>
                <a:latin typeface="宋体"/>
                <a:ea typeface="宋体"/>
                <a:cs typeface="+mn-cs"/>
              </a:rPr>
              <a:t>可</a:t>
            </a:r>
            <a:r>
              <a:rPr lang="zh-CN" sz="1500" b="false" i="false" u="none" strike="noStrike">
                <a:ln w="12700">
                  <a:noFill/>
                </a:ln>
                <a:solidFill>
                  <a:schemeClr val="tx1">
                    <a:alpha val="100000"/>
                  </a:schemeClr>
                </a:solidFill>
                <a:latin typeface="宋体"/>
                <a:ea typeface="宋体"/>
                <a:cs typeface="+mn-cs"/>
              </a:rPr>
              <a:t>以看出</a:t>
            </a:r>
            <a:r>
              <a:rPr lang="zh-CN" sz="1500" b="false" i="false" u="none" strike="noStrike">
                <a:ln w="12700">
                  <a:noFill/>
                </a:ln>
                <a:solidFill>
                  <a:schemeClr val="tx1">
                    <a:alpha val="100000"/>
                  </a:schemeClr>
                </a:solidFill>
                <a:latin typeface="宋体"/>
                <a:ea typeface="宋体"/>
                <a:cs typeface="+mn-cs"/>
              </a:rPr>
              <a:t>严重拥堵时</a:t>
            </a:r>
            <a:r>
              <a:rPr lang="zh-CN" sz="1500" b="false" i="false" u="none" strike="noStrike">
                <a:ln w="12700">
                  <a:noFill/>
                </a:ln>
                <a:solidFill>
                  <a:schemeClr val="tx1">
                    <a:alpha val="100000"/>
                  </a:schemeClr>
                </a:solidFill>
                <a:latin typeface="宋体"/>
                <a:ea typeface="宋体"/>
                <a:cs typeface="+mn-cs"/>
              </a:rPr>
              <a:t>车辆总数中位数最高，箱体位置显著高于其他状况，且存在异常值，表明拥堵时车辆总数整体最多。</a:t>
            </a:r>
            <a:endParaRPr sz="1800">
              <a:solidFill>
                <a:schemeClr val="tx1">
                  <a:alpha val="100000"/>
                </a:schemeClr>
              </a:solidFill>
              <a:latin typeface="Arial"/>
              <a:ea typeface="黑体"/>
              <a:cs typeface="+mn-cs"/>
            </a:endParaRPr>
          </a:p>
        </p:txBody>
      </p:sp>
      <p:sp>
        <p:nvSpPr>
          <p:cNvPr id="122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22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22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1225" name=""/>
          <p:cNvSpPr txBox="true"/>
          <p:nvPr/>
        </p:nvSpPr>
        <p:spPr>
          <a:xfrm rot="0">
            <a:off x="958508" y="5293002"/>
            <a:ext cx="3771900" cy="54610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上午</a:t>
            </a:r>
            <a:r>
              <a:rPr sz="1500">
                <a:latin typeface="宋体"/>
                <a:ea typeface="宋体"/>
                <a:cs typeface="+mn-cs"/>
              </a:rPr>
              <a:t>10</a:t>
            </a:r>
            <a:r>
              <a:rPr sz="1500">
                <a:latin typeface="宋体"/>
                <a:ea typeface="宋体"/>
                <a:cs typeface="+mn-cs"/>
              </a:rPr>
              <a:t>点左右是一天中交通最繁忙的时段，车辆总数在该时段达到峰值。</a:t>
            </a:r>
            <a:endParaRPr/>
          </a:p>
        </p:txBody>
      </p:sp>
      <p:pic>
        <p:nvPicPr>
          <p:cNvPr id="1226" name=""/>
          <p:cNvPicPr>
            <a:picLocks noChangeAspect="true"/>
          </p:cNvPicPr>
          <p:nvPr/>
        </p:nvPicPr>
        <p:blipFill>
          <a:blip r:embed="rId1"/>
          <a:stretch>
            <a:fillRect/>
          </a:stretch>
        </p:blipFill>
        <p:spPr>
          <a:xfrm rot="0" flipH="false" flipV="false">
            <a:off x="6468464" y="1986205"/>
            <a:ext cx="5279136" cy="2938272"/>
          </a:xfrm>
          <a:prstGeom prst="rect"/>
        </p:spPr>
      </p:pic>
      <p:pic>
        <p:nvPicPr>
          <p:cNvPr id="1227" name=""/>
          <p:cNvPicPr>
            <a:picLocks noChangeAspect="true"/>
          </p:cNvPicPr>
          <p:nvPr/>
        </p:nvPicPr>
        <p:blipFill>
          <a:blip r:embed="rId2"/>
          <a:stretch>
            <a:fillRect/>
          </a:stretch>
        </p:blipFill>
        <p:spPr>
          <a:xfrm rot="0" flipH="false" flipV="false">
            <a:off x="715360" y="1986205"/>
            <a:ext cx="4822080" cy="2938272"/>
          </a:xfrm>
          <a:prstGeom prst="rect"/>
        </p:spPr>
      </p:pic>
    </p:spTree>
  </p:cSld>
</p:sld>
</file>

<file path=ppt/slides/slide54.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28" name=""/>
        <p:cNvGrpSpPr/>
        <p:nvPr/>
      </p:nvGrpSpPr>
      <p:grpSpPr>
        <a:xfrm>
          <a:off x="0" y="0"/>
          <a:ext cx="0" cy="0"/>
          <a:chOff x="0" y="0"/>
          <a:chExt cx="0" cy="0"/>
        </a:xfrm>
      </p:grpSpPr>
      <p:sp>
        <p:nvSpPr>
          <p:cNvPr id="1229"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30"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按</a:t>
            </a:r>
            <a:r>
              <a:rPr lang="zh-CN" sz="1500" b="false" i="false" u="none" strike="noStrike">
                <a:solidFill>
                  <a:schemeClr val="tx1">
                    <a:alpha val="100000"/>
                  </a:schemeClr>
                </a:solidFill>
                <a:latin typeface="宋体"/>
                <a:ea typeface="宋体"/>
                <a:cs typeface="+mn-cs"/>
              </a:rPr>
              <a:t>星期</a:t>
            </a:r>
            <a:r>
              <a:rPr lang="zh-CN" sz="1500" b="false" i="false" u="none" strike="noStrike">
                <a:solidFill>
                  <a:schemeClr val="tx1">
                    <a:alpha val="100000"/>
                  </a:schemeClr>
                </a:solidFill>
                <a:latin typeface="宋体"/>
                <a:ea typeface="宋体"/>
                <a:cs typeface="+mn-cs"/>
              </a:rPr>
              <a:t>几的交通状况分布图</a:t>
            </a:r>
            <a:endParaRPr sz="1800">
              <a:solidFill>
                <a:schemeClr val="tx1">
                  <a:alpha val="100000"/>
                </a:schemeClr>
              </a:solidFill>
              <a:latin typeface="Arial"/>
              <a:ea typeface="黑体"/>
              <a:cs typeface="+mn-cs"/>
            </a:endParaRPr>
          </a:p>
        </p:txBody>
      </p:sp>
      <p:sp>
        <p:nvSpPr>
          <p:cNvPr id="1231"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32"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不</a:t>
            </a:r>
            <a:r>
              <a:rPr lang="zh-CN" sz="1500" b="false" i="false" u="none" strike="noStrike">
                <a:solidFill>
                  <a:schemeClr val="tx1">
                    <a:alpha val="100000"/>
                  </a:schemeClr>
                </a:solidFill>
                <a:latin typeface="宋体"/>
                <a:ea typeface="宋体"/>
                <a:cs typeface="+mn-cs"/>
              </a:rPr>
              <a:t>同</a:t>
            </a:r>
            <a:r>
              <a:rPr lang="zh-CN" sz="1500" b="false" i="false" u="none" strike="noStrike">
                <a:solidFill>
                  <a:schemeClr val="tx1">
                    <a:alpha val="100000"/>
                  </a:schemeClr>
                </a:solidFill>
                <a:latin typeface="宋体"/>
                <a:ea typeface="宋体"/>
                <a:cs typeface="+mn-cs"/>
              </a:rPr>
              <a:t>车</a:t>
            </a:r>
            <a:r>
              <a:rPr lang="zh-CN" sz="1500" b="false" i="false" u="none" strike="noStrike">
                <a:solidFill>
                  <a:schemeClr val="tx1">
                    <a:alpha val="100000"/>
                  </a:schemeClr>
                </a:solidFill>
                <a:latin typeface="宋体"/>
                <a:ea typeface="宋体"/>
                <a:cs typeface="+mn-cs"/>
              </a:rPr>
              <a:t>辆类型之间的相关性图</a:t>
            </a:r>
            <a:endParaRPr sz="1800">
              <a:solidFill>
                <a:schemeClr val="tx1">
                  <a:alpha val="100000"/>
                </a:schemeClr>
              </a:solidFill>
              <a:latin typeface="Arial"/>
              <a:ea typeface="黑体"/>
              <a:cs typeface="+mn-cs"/>
            </a:endParaRPr>
          </a:p>
        </p:txBody>
      </p:sp>
      <p:sp>
        <p:nvSpPr>
          <p:cNvPr id="1233"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34"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汽车、自行车、公交车之间呈正相关</a:t>
            </a:r>
            <a:r>
              <a:rPr sz="1500">
                <a:latin typeface="宋体"/>
                <a:ea typeface="宋体"/>
                <a:cs typeface="+mn-cs"/>
              </a:rPr>
              <a:t>.</a:t>
            </a:r>
            <a:r>
              <a:rPr sz="1500">
                <a:latin typeface="宋体"/>
                <a:ea typeface="宋体"/>
                <a:cs typeface="+mn-cs"/>
              </a:rPr>
              <a:t>并且三类车与车辆总数之间也呈现正相关</a:t>
            </a:r>
            <a:r>
              <a:rPr sz="1500">
                <a:latin typeface="宋体"/>
                <a:ea typeface="宋体"/>
                <a:cs typeface="+mn-cs"/>
              </a:rPr>
              <a:t>.</a:t>
            </a:r>
            <a:r>
              <a:rPr sz="1500">
                <a:latin typeface="宋体"/>
                <a:ea typeface="宋体"/>
                <a:cs typeface="+mn-cs"/>
              </a:rPr>
              <a:t>卡车与其他车辆及总数之间呈负相关。</a:t>
            </a:r>
            <a:endParaRPr/>
          </a:p>
        </p:txBody>
      </p:sp>
      <p:sp>
        <p:nvSpPr>
          <p:cNvPr id="1235"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236"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237"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1238" name=""/>
          <p:cNvSpPr txBox="true"/>
          <p:nvPr/>
        </p:nvSpPr>
        <p:spPr>
          <a:xfrm rot="0">
            <a:off x="958508" y="5293002"/>
            <a:ext cx="3771900" cy="7810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周五交通状况分布明显不同，正常状况占比更高，严重拥堵的部分较少，表明周五拥堵情况相对其他天数更少。</a:t>
            </a:r>
            <a:endParaRPr/>
          </a:p>
        </p:txBody>
      </p:sp>
      <p:pic>
        <p:nvPicPr>
          <p:cNvPr id="1239" name=""/>
          <p:cNvPicPr>
            <a:picLocks noChangeAspect="true"/>
          </p:cNvPicPr>
          <p:nvPr/>
        </p:nvPicPr>
        <p:blipFill>
          <a:blip r:embed="rId1"/>
          <a:stretch>
            <a:fillRect/>
          </a:stretch>
        </p:blipFill>
        <p:spPr>
          <a:xfrm rot="0" flipH="false" flipV="false">
            <a:off x="678400" y="1814611"/>
            <a:ext cx="4532229" cy="3228778"/>
          </a:xfrm>
          <a:prstGeom prst="rect"/>
        </p:spPr>
      </p:pic>
      <p:pic>
        <p:nvPicPr>
          <p:cNvPr id="1240" name=""/>
          <p:cNvPicPr>
            <a:picLocks noChangeAspect="true"/>
          </p:cNvPicPr>
          <p:nvPr/>
        </p:nvPicPr>
        <p:blipFill>
          <a:blip r:embed="rId2"/>
          <a:stretch>
            <a:fillRect/>
          </a:stretch>
        </p:blipFill>
        <p:spPr>
          <a:xfrm rot="0" flipH="false" flipV="false">
            <a:off x="6715182" y="1814611"/>
            <a:ext cx="4700837" cy="3228777"/>
          </a:xfrm>
          <a:prstGeom prst="rect"/>
        </p:spPr>
      </p:pic>
    </p:spTree>
  </p:cSld>
</p:sld>
</file>

<file path=ppt/slides/slide55.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41" name=""/>
        <p:cNvGrpSpPr/>
        <p:nvPr/>
      </p:nvGrpSpPr>
      <p:grpSpPr>
        <a:xfrm>
          <a:off x="0" y="0"/>
          <a:ext cx="0" cy="0"/>
          <a:chOff x="0" y="0"/>
          <a:chExt cx="0" cy="0"/>
        </a:xfrm>
      </p:grpSpPr>
      <p:sp>
        <p:nvSpPr>
          <p:cNvPr id="1242"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43"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工作日与周末的车辆计数分布图</a:t>
            </a:r>
            <a:endParaRPr sz="1800">
              <a:solidFill>
                <a:schemeClr val="tx1">
                  <a:alpha val="100000"/>
                </a:schemeClr>
              </a:solidFill>
              <a:latin typeface="Arial"/>
              <a:ea typeface="黑体"/>
              <a:cs typeface="+mn-cs"/>
            </a:endParaRPr>
          </a:p>
        </p:txBody>
      </p:sp>
      <p:sp>
        <p:nvSpPr>
          <p:cNvPr id="1244"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45"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按小时的交通状况分布图</a:t>
            </a:r>
            <a:endParaRPr sz="1800">
              <a:solidFill>
                <a:schemeClr val="tx1">
                  <a:alpha val="100000"/>
                </a:schemeClr>
              </a:solidFill>
              <a:latin typeface="Arial"/>
              <a:ea typeface="黑体"/>
              <a:cs typeface="+mn-cs"/>
            </a:endParaRPr>
          </a:p>
        </p:txBody>
      </p:sp>
      <p:sp>
        <p:nvSpPr>
          <p:cNvPr id="1246"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1247" name="标题 1"/>
          <p:cNvSpPr txBox="true"/>
          <p:nvPr/>
        </p:nvSpPr>
        <p:spPr>
          <a:xfrm rot="0" flipH="false" flipV="false">
            <a:off x="6780400" y="5293002"/>
            <a:ext cx="4500000" cy="1373679"/>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低流量状况箱体覆盖小时范围最广，主要集中在</a:t>
            </a:r>
            <a:r>
              <a:rPr lang="zh-CN" sz="1500" b="false" i="false" u="none" strike="noStrike">
                <a:solidFill>
                  <a:schemeClr val="tx1">
                    <a:alpha val="100000"/>
                  </a:schemeClr>
                </a:solidFill>
                <a:latin typeface="宋体"/>
                <a:ea typeface="宋体"/>
                <a:cs typeface="+mn-cs"/>
              </a:rPr>
              <a:t>0-8</a:t>
            </a:r>
            <a:r>
              <a:rPr lang="zh-CN" sz="1500" b="false" i="false" u="none" strike="noStrike">
                <a:solidFill>
                  <a:schemeClr val="tx1">
                    <a:alpha val="100000"/>
                  </a:schemeClr>
                </a:solidFill>
                <a:latin typeface="宋体"/>
                <a:ea typeface="宋体"/>
                <a:cs typeface="+mn-cs"/>
              </a:rPr>
              <a:t>点及</a:t>
            </a:r>
            <a:r>
              <a:rPr lang="zh-CN" sz="1500" b="false" i="false" u="none" strike="noStrike">
                <a:solidFill>
                  <a:schemeClr val="tx1">
                    <a:alpha val="100000"/>
                  </a:schemeClr>
                </a:solidFill>
                <a:latin typeface="宋体"/>
                <a:ea typeface="宋体"/>
                <a:cs typeface="+mn-cs"/>
              </a:rPr>
              <a:t>20</a:t>
            </a:r>
            <a:r>
              <a:rPr lang="zh-CN" sz="1500" b="false" i="false" u="none" strike="noStrike">
                <a:solidFill>
                  <a:schemeClr val="tx1">
                    <a:alpha val="100000"/>
                  </a:schemeClr>
                </a:solidFill>
                <a:latin typeface="宋体"/>
                <a:ea typeface="宋体"/>
                <a:cs typeface="+mn-cs"/>
              </a:rPr>
              <a:t>点后，对应夜间至清晨时段，交通流量最低。正常状况的箱体分布较均匀，覆盖</a:t>
            </a:r>
            <a:r>
              <a:rPr lang="zh-CN" sz="1500" b="false" i="false" u="none" strike="noStrike">
                <a:solidFill>
                  <a:schemeClr val="tx1">
                    <a:alpha val="100000"/>
                  </a:schemeClr>
                </a:solidFill>
                <a:latin typeface="宋体"/>
                <a:ea typeface="宋体"/>
                <a:cs typeface="+mn-cs"/>
              </a:rPr>
              <a:t>5-20</a:t>
            </a:r>
            <a:r>
              <a:rPr lang="zh-CN" sz="1500" b="false" i="false" u="none" strike="noStrike">
                <a:solidFill>
                  <a:schemeClr val="tx1">
                    <a:alpha val="100000"/>
                  </a:schemeClr>
                </a:solidFill>
                <a:latin typeface="宋体"/>
                <a:ea typeface="宋体"/>
                <a:cs typeface="+mn-cs"/>
              </a:rPr>
              <a:t>点左右，表明正常交通流量在白天多数均匀分布严重拥堵和高流量箱体集中在</a:t>
            </a:r>
            <a:r>
              <a:rPr lang="zh-CN" sz="1500" b="false" i="false" u="none" strike="noStrike">
                <a:solidFill>
                  <a:schemeClr val="tx1">
                    <a:alpha val="100000"/>
                  </a:schemeClr>
                </a:solidFill>
                <a:latin typeface="宋体"/>
                <a:ea typeface="宋体"/>
                <a:cs typeface="+mn-cs"/>
              </a:rPr>
              <a:t>8-18</a:t>
            </a:r>
            <a:r>
              <a:rPr lang="zh-CN" sz="1500" b="false" i="false" u="none" strike="noStrike">
                <a:solidFill>
                  <a:schemeClr val="tx1">
                    <a:alpha val="100000"/>
                  </a:schemeClr>
                </a:solidFill>
                <a:latin typeface="宋体"/>
                <a:ea typeface="宋体"/>
                <a:cs typeface="+mn-cs"/>
              </a:rPr>
              <a:t>点，中位数偏向</a:t>
            </a:r>
            <a:r>
              <a:rPr lang="zh-CN" sz="1500" b="false" i="false" u="none" strike="noStrike">
                <a:solidFill>
                  <a:schemeClr val="tx1">
                    <a:alpha val="100000"/>
                  </a:schemeClr>
                </a:solidFill>
                <a:latin typeface="宋体"/>
                <a:ea typeface="宋体"/>
                <a:cs typeface="+mn-cs"/>
              </a:rPr>
              <a:t>10</a:t>
            </a:r>
            <a:r>
              <a:rPr lang="zh-CN" sz="1500" b="false" i="false" u="none" strike="noStrike">
                <a:solidFill>
                  <a:schemeClr val="tx1">
                    <a:alpha val="100000"/>
                  </a:schemeClr>
                </a:solidFill>
                <a:latin typeface="宋体"/>
                <a:ea typeface="宋体"/>
                <a:cs typeface="+mn-cs"/>
              </a:rPr>
              <a:t>点左右，反映高峰期拥堵频发。</a:t>
            </a:r>
            <a:endParaRPr sz="1800">
              <a:solidFill>
                <a:schemeClr val="tx1">
                  <a:alpha val="100000"/>
                </a:schemeClr>
              </a:solidFill>
              <a:latin typeface="Arial"/>
              <a:ea typeface="黑体"/>
              <a:cs typeface="+mn-cs"/>
            </a:endParaRPr>
          </a:p>
        </p:txBody>
      </p:sp>
      <p:sp>
        <p:nvSpPr>
          <p:cNvPr id="1248"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249"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250"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1251" name=""/>
          <p:cNvSpPr txBox="true"/>
          <p:nvPr/>
        </p:nvSpPr>
        <p:spPr>
          <a:xfrm rot="0">
            <a:off x="958508" y="5293002"/>
            <a:ext cx="3771900" cy="5461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各</a:t>
            </a:r>
            <a:r>
              <a:rPr lang="zh-CN" sz="1500" b="false" i="false" u="none" strike="noStrike">
                <a:solidFill>
                  <a:schemeClr val="tx1">
                    <a:alpha val="100000"/>
                  </a:schemeClr>
                </a:solidFill>
                <a:latin typeface="宋体"/>
                <a:ea typeface="宋体"/>
                <a:cs typeface="+mn-cs"/>
              </a:rPr>
              <a:t>类车辆在工作日与周末的计数分布无显著区别。</a:t>
            </a:r>
            <a:endParaRPr sz="1800">
              <a:solidFill>
                <a:schemeClr val="tx1">
                  <a:alpha val="100000"/>
                </a:schemeClr>
              </a:solidFill>
              <a:latin typeface="Arial"/>
              <a:ea typeface="黑体"/>
              <a:cs typeface="+mn-cs"/>
            </a:endParaRPr>
          </a:p>
        </p:txBody>
      </p:sp>
      <p:pic>
        <p:nvPicPr>
          <p:cNvPr id="1252" name=""/>
          <p:cNvPicPr>
            <a:picLocks noChangeAspect="true"/>
          </p:cNvPicPr>
          <p:nvPr/>
        </p:nvPicPr>
        <p:blipFill>
          <a:blip r:embed="rId1"/>
          <a:stretch>
            <a:fillRect/>
          </a:stretch>
        </p:blipFill>
        <p:spPr>
          <a:xfrm rot="0" flipH="false" flipV="false">
            <a:off x="946078" y="1867133"/>
            <a:ext cx="4360644" cy="3188548"/>
          </a:xfrm>
          <a:prstGeom prst="rect"/>
        </p:spPr>
      </p:pic>
      <p:pic>
        <p:nvPicPr>
          <p:cNvPr id="1253" name=""/>
          <p:cNvPicPr>
            <a:picLocks noChangeAspect="true"/>
          </p:cNvPicPr>
          <p:nvPr/>
        </p:nvPicPr>
        <p:blipFill>
          <a:blip r:embed="rId2"/>
          <a:stretch>
            <a:fillRect/>
          </a:stretch>
        </p:blipFill>
        <p:spPr>
          <a:xfrm rot="0" flipH="false" flipV="false">
            <a:off x="6780400" y="1867133"/>
            <a:ext cx="4580217" cy="3188547"/>
          </a:xfrm>
          <a:prstGeom prst="rect"/>
        </p:spPr>
      </p:pic>
    </p:spTree>
  </p:cSld>
</p:sld>
</file>

<file path=ppt/slides/slide56.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54" name=""/>
        <p:cNvGrpSpPr/>
        <p:nvPr/>
      </p:nvGrpSpPr>
      <p:grpSpPr>
        <a:xfrm>
          <a:off x="0" y="0"/>
          <a:ext cx="0" cy="0"/>
          <a:chOff x="0" y="0"/>
          <a:chExt cx="0" cy="0"/>
        </a:xfrm>
      </p:grpSpPr>
      <p:sp>
        <p:nvSpPr>
          <p:cNvPr id="1255"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56" name="标题 1"/>
          <p:cNvSpPr txBox="true"/>
          <p:nvPr/>
        </p:nvSpPr>
        <p:spPr>
          <a:xfrm rot="0" flipH="false" flipV="false">
            <a:off x="5064987" y="2077352"/>
            <a:ext cx="900001" cy="900001"/>
          </a:xfrm>
          <a:prstGeom prst="ellipse">
            <a:avLst/>
          </a:prstGeom>
          <a:solidFill>
            <a:schemeClr val="bg1"/>
          </a:solidFill>
          <a:ln w="12700" cap="sq">
            <a:noFill/>
            <a:miter/>
          </a:ln>
          <a:effectLst>
            <a:outerShdw blurRad="254000" dist="63500" dir="2700000" sx="100000" sy="100000" kx="0" ky="0" algn="ctr" rotWithShape="false">
              <a:schemeClr val="accent1">
                <a:alpha val="15000"/>
              </a:schemeClr>
            </a:outerShdw>
          </a:effectLst>
        </p:spPr>
        <p:txBody>
          <a:bodyPr vert="horz" wrap="square" lIns="91440" tIns="45720" rIns="91440" bIns="45720" rtlCol="false" anchor="ctr"/>
          <a:lstStyle/>
          <a:p>
            <a:pPr algn="ctr">
              <a:lnSpc>
                <a:spcPct val="110000"/>
              </a:lnSpc>
            </a:pPr>
            <a:r>
              <a:rPr lang="en-US" sz="2400">
                <a:ln w="12700">
                  <a:noFill/>
                </a:ln>
                <a:solidFill>
                  <a:schemeClr val="accent1">
                    <a:lumMod val="75000"/>
                    <a:alpha val="100000"/>
                  </a:schemeClr>
                </a:solidFill>
                <a:latin typeface="Source Han Sans"/>
                <a:ea typeface="Source Han Sans"/>
                <a:cs typeface="Source Han Sans"/>
              </a:rPr>
              <a:t>01</a:t>
            </a:r>
            <a:endParaRPr lang="zh-CN"/>
          </a:p>
        </p:txBody>
      </p:sp>
      <p:sp>
        <p:nvSpPr>
          <p:cNvPr id="1257" name="标题 1"/>
          <p:cNvSpPr txBox="true"/>
          <p:nvPr/>
        </p:nvSpPr>
        <p:spPr>
          <a:xfrm rot="0" flipH="false" flipV="false">
            <a:off x="5064987" y="4384312"/>
            <a:ext cx="900001" cy="900001"/>
          </a:xfrm>
          <a:prstGeom prst="ellipse">
            <a:avLst/>
          </a:prstGeom>
          <a:solidFill>
            <a:schemeClr val="bg1"/>
          </a:solidFill>
          <a:ln w="12700" cap="sq">
            <a:noFill/>
            <a:miter/>
          </a:ln>
          <a:effectLst>
            <a:outerShdw blurRad="254000" dist="63500" dir="2700000" sx="100000" sy="100000" kx="0" ky="0" algn="ctr" rotWithShape="false">
              <a:schemeClr val="accent1">
                <a:alpha val="15000"/>
              </a:schemeClr>
            </a:outerShdw>
          </a:effectLst>
        </p:spPr>
        <p:txBody>
          <a:bodyPr vert="horz" wrap="square" lIns="91440" tIns="45720" rIns="91440" bIns="45720" rtlCol="false" anchor="ctr"/>
          <a:lstStyle/>
          <a:p>
            <a:pPr algn="ctr">
              <a:lnSpc>
                <a:spcPct val="110000"/>
              </a:lnSpc>
            </a:pPr>
            <a:r>
              <a:rPr lang="en-US" sz="2400">
                <a:ln w="12700">
                  <a:noFill/>
                </a:ln>
                <a:solidFill>
                  <a:schemeClr val="accent1">
                    <a:lumMod val="75000"/>
                    <a:alpha val="100000"/>
                  </a:schemeClr>
                </a:solidFill>
                <a:latin typeface="Source Han Sans"/>
                <a:ea typeface="Source Han Sans"/>
                <a:cs typeface="Source Han Sans"/>
              </a:rPr>
              <a:t>02</a:t>
            </a:r>
            <a:endParaRPr lang="zh-CN"/>
          </a:p>
        </p:txBody>
      </p:sp>
      <p:sp>
        <p:nvSpPr>
          <p:cNvPr id="1258" name="标题 1"/>
          <p:cNvSpPr txBox="true"/>
          <p:nvPr/>
        </p:nvSpPr>
        <p:spPr>
          <a:xfrm rot="0" flipH="false" flipV="false">
            <a:off x="660400" y="2300514"/>
            <a:ext cx="3720011" cy="2663372"/>
          </a:xfrm>
          <a:prstGeom prst="rect">
            <a:avLst/>
          </a:prstGeom>
          <a:noFill/>
          <a:ln>
            <a:noFill/>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交通管制详情与拥堵上报</a:t>
            </a:r>
            <a:endParaRPr lang="zh-CN"/>
          </a:p>
        </p:txBody>
      </p:sp>
      <p:sp>
        <p:nvSpPr>
          <p:cNvPr id="1259" name="标题 1"/>
          <p:cNvSpPr txBox="true"/>
          <p:nvPr/>
        </p:nvSpPr>
        <p:spPr>
          <a:xfrm rot="0" flipH="false" flipV="false">
            <a:off x="6466527" y="1593284"/>
            <a:ext cx="4976032" cy="1835716"/>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交通管制详情功能支持用户通过输入发送者姓名查询，快速定位相关交通管制信息。系统以列表形式展示管制记录，包括 Id、标题、交通状况类型、内容、发送人、接收人等信息。操作栏提供“信息回复”按钮，方便用户反馈意见或补充信息，增强系统交互性，确保信息传递与处理高效、精准。</a:t>
            </a:r>
            <a:endParaRPr sz="1800">
              <a:solidFill>
                <a:schemeClr val="tx1">
                  <a:alpha val="100000"/>
                </a:schemeClr>
              </a:solidFill>
              <a:latin typeface="Arial"/>
              <a:ea typeface="黑体"/>
              <a:cs typeface="+mn-cs"/>
            </a:endParaRPr>
          </a:p>
        </p:txBody>
      </p:sp>
      <p:sp>
        <p:nvSpPr>
          <p:cNvPr id="1260" name="标题 1"/>
          <p:cNvSpPr txBox="true"/>
          <p:nvPr/>
        </p:nvSpPr>
        <p:spPr>
          <a:xfrm rot="0" flipH="false" flipV="false">
            <a:off x="6466527" y="3916452"/>
            <a:ext cx="4976032" cy="1835721"/>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作</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为用</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户主动参与交通管理的重要渠道，拥堵上报功能允许用户及时提交实时发现的拥堵情况，为交通数据的动态更新与优化提供一线信息。用户通过该功能上报的信息，可进一步丰富系统的交通信息维度，辅助后续的交通预测、调度策略制定等，提升系统对交通状况的整体把控与应对能力。</a:t>
            </a:r>
            <a:endParaRPr sz="1800">
              <a:solidFill>
                <a:schemeClr val="tx1">
                  <a:alpha val="100000"/>
                </a:schemeClr>
              </a:solidFill>
              <a:latin typeface="Arial"/>
              <a:ea typeface="黑体"/>
              <a:cs typeface="+mn-cs"/>
            </a:endParaRPr>
          </a:p>
        </p:txBody>
      </p:sp>
      <p:sp>
        <p:nvSpPr>
          <p:cNvPr id="1261" name="标题 1"/>
          <p:cNvSpPr txBox="true"/>
          <p:nvPr/>
        </p:nvSpPr>
        <p:spPr>
          <a:xfrm rot="0" flipH="false" flipV="false">
            <a:off x="4169427" y="2456043"/>
            <a:ext cx="394021" cy="2507843"/>
          </a:xfrm>
          <a:prstGeom prst="leftBrace">
            <a:avLst>
              <a:gd name="adj1" fmla="val 52583"/>
              <a:gd name="adj2" fmla="val 50000"/>
            </a:avLst>
          </a:prstGeom>
          <a:noFill/>
          <a:ln w="19050" cap="sq">
            <a:solidFill>
              <a:schemeClr val="accent1">
                <a:lumMod val="60000"/>
                <a:lumOff val="40000"/>
              </a:schemeClr>
            </a:solidFill>
            <a:miter/>
          </a:ln>
        </p:spPr>
        <p:txBody>
          <a:bodyPr vert="horz" wrap="square" lIns="91440" tIns="45720" rIns="91440" bIns="45720" rtlCol="false" anchor="ctr"/>
          <a:lstStyle/>
          <a:p>
            <a:pPr algn="ctr">
              <a:lnSpc>
                <a:spcPct val="110000"/>
              </a:lnSpc>
            </a:pPr>
            <a:endParaRPr lang="zh-CN"/>
          </a:p>
        </p:txBody>
      </p:sp>
      <p:sp>
        <p:nvSpPr>
          <p:cNvPr id="126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26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26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用户中心</a:t>
            </a:r>
            <a:endParaRPr lang="zh-CN"/>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65" name=""/>
        <p:cNvGrpSpPr/>
        <p:nvPr/>
      </p:nvGrpSpPr>
      <p:grpSpPr>
        <a:xfrm>
          <a:off x="0" y="0"/>
          <a:ext cx="0" cy="0"/>
          <a:chOff x="0" y="0"/>
          <a:chExt cx="0" cy="0"/>
        </a:xfrm>
      </p:grpSpPr>
      <p:sp>
        <p:nvSpPr>
          <p:cNvPr id="1266"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67"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68"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69"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70"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71"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72"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73"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系统测试与运维</a:t>
            </a:r>
            <a:endParaRPr/>
          </a:p>
        </p:txBody>
      </p:sp>
      <p:sp>
        <p:nvSpPr>
          <p:cNvPr id="1274"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1275"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05</a:t>
            </a:r>
            <a:endParaRPr/>
          </a:p>
        </p:txBody>
      </p:sp>
      <p:pic>
        <p:nvPicPr>
          <p:cNvPr id="1276"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5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277" name=""/>
        <p:cNvGrpSpPr/>
        <p:nvPr/>
      </p:nvGrpSpPr>
      <p:grpSpPr>
        <a:xfrm>
          <a:off x="0" y="0"/>
          <a:ext cx="0" cy="0"/>
          <a:chOff x="0" y="0"/>
          <a:chExt cx="0" cy="0"/>
        </a:xfrm>
      </p:grpSpPr>
      <p:sp>
        <p:nvSpPr>
          <p:cNvPr id="1278"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279" name="标题 1"/>
          <p:cNvSpPr txBox="true"/>
          <p:nvPr/>
        </p:nvSpPr>
        <p:spPr>
          <a:xfrm rot="0" flipH="false" flipV="false">
            <a:off x="648220" y="3535257"/>
            <a:ext cx="3240000" cy="432000"/>
          </a:xfrm>
          <a:prstGeom prst="roundRect">
            <a:avLst>
              <a:gd name="adj" fmla="val 50000"/>
            </a:avLst>
          </a:pr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280" name="标题 1"/>
          <p:cNvSpPr txBox="true"/>
          <p:nvPr/>
        </p:nvSpPr>
        <p:spPr>
          <a:xfrm rot="0" flipH="false" flipV="false">
            <a:off x="8291080" y="3535257"/>
            <a:ext cx="3240000" cy="432000"/>
          </a:xfrm>
          <a:prstGeom prst="roundRect">
            <a:avLst>
              <a:gd name="adj" fmla="val 50000"/>
            </a:avLst>
          </a:pr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1281" name="标题 1"/>
          <p:cNvSpPr txBox="true"/>
          <p:nvPr/>
        </p:nvSpPr>
        <p:spPr>
          <a:xfrm rot="0" flipH="false" flipV="false">
            <a:off x="4473460" y="3535257"/>
            <a:ext cx="3240000" cy="432000"/>
          </a:xfrm>
          <a:prstGeom prst="roundRect">
            <a:avLst>
              <a:gd name="adj" fmla="val 50000"/>
            </a:avLst>
          </a:pr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1282" name="标题 1"/>
          <p:cNvSpPr txBox="true"/>
          <p:nvPr/>
        </p:nvSpPr>
        <p:spPr>
          <a:xfrm rot="0" flipH="false" flipV="false">
            <a:off x="832485" y="3567754"/>
            <a:ext cx="2871470"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登录注册功能测试</a:t>
            </a:r>
            <a:endParaRPr lang="zh-CN"/>
          </a:p>
        </p:txBody>
      </p:sp>
      <p:sp>
        <p:nvSpPr>
          <p:cNvPr id="1283" name="标题 1"/>
          <p:cNvSpPr txBox="true"/>
          <p:nvPr/>
        </p:nvSpPr>
        <p:spPr>
          <a:xfrm rot="0" flipH="false" flipV="false">
            <a:off x="833120" y="4082728"/>
            <a:ext cx="28702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测试用户注册、登录功能，确保用户能够正常注册和登录系统。
测试不同登录方式的兼容性，如用户名密码登录、手机验证码登录等。</a:t>
            </a:r>
            <a:endParaRPr lang="zh-CN"/>
          </a:p>
        </p:txBody>
      </p:sp>
      <p:sp>
        <p:nvSpPr>
          <p:cNvPr id="1284" name="标题 1"/>
          <p:cNvSpPr txBox="true"/>
          <p:nvPr/>
        </p:nvSpPr>
        <p:spPr>
          <a:xfrm rot="0" flipH="false" flipV="false">
            <a:off x="4652011" y="3567754"/>
            <a:ext cx="2882899"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角色管理、菜单管理测试</a:t>
            </a:r>
            <a:endParaRPr lang="zh-CN"/>
          </a:p>
        </p:txBody>
      </p:sp>
      <p:sp>
        <p:nvSpPr>
          <p:cNvPr id="1285" name="标题 1"/>
          <p:cNvSpPr txBox="true"/>
          <p:nvPr/>
        </p:nvSpPr>
        <p:spPr>
          <a:xfrm rot="0" flipH="false" flipV="false">
            <a:off x="4652010" y="4082728"/>
            <a:ext cx="28829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测试角色管理功能，确保管理员能够正常添加、修改、删除角色。
测试菜单管理功能，确保管理员能够正常添加、修改、删除菜单。</a:t>
            </a:r>
            <a:endParaRPr lang="zh-CN"/>
          </a:p>
        </p:txBody>
      </p:sp>
      <p:sp>
        <p:nvSpPr>
          <p:cNvPr id="1286" name="标题 1"/>
          <p:cNvSpPr txBox="true"/>
          <p:nvPr/>
        </p:nvSpPr>
        <p:spPr>
          <a:xfrm rot="0" flipH="false" flipV="false">
            <a:off x="8469630" y="4082728"/>
            <a:ext cx="28829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测试模型训练功能，确保系统能够正常进行模型训练，并返回正确的训练结果。
测试模型预测功能，确保系统能够准确预测交通拥堵情况。</a:t>
            </a:r>
            <a:endParaRPr lang="zh-CN"/>
          </a:p>
        </p:txBody>
      </p:sp>
      <p:sp>
        <p:nvSpPr>
          <p:cNvPr id="1287" name="标题 1"/>
          <p:cNvSpPr txBox="true"/>
          <p:nvPr/>
        </p:nvSpPr>
        <p:spPr>
          <a:xfrm rot="0" flipH="false" flipV="false">
            <a:off x="195409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1288" name="标题 1"/>
          <p:cNvSpPr txBox="true"/>
          <p:nvPr/>
        </p:nvSpPr>
        <p:spPr>
          <a:xfrm rot="0" flipH="false" flipV="false">
            <a:off x="175323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289" name="标题 1"/>
          <p:cNvSpPr txBox="true"/>
          <p:nvPr/>
        </p:nvSpPr>
        <p:spPr>
          <a:xfrm rot="0" flipH="false" flipV="false">
            <a:off x="200977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1290" name="标题 1"/>
          <p:cNvSpPr txBox="true"/>
          <p:nvPr/>
        </p:nvSpPr>
        <p:spPr>
          <a:xfrm rot="0" flipH="false" flipV="false">
            <a:off x="2043748" y="20295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01</a:t>
            </a:r>
            <a:endParaRPr lang="zh-CN"/>
          </a:p>
        </p:txBody>
      </p:sp>
      <p:sp>
        <p:nvSpPr>
          <p:cNvPr id="1291" name="标题 1"/>
          <p:cNvSpPr txBox="true"/>
          <p:nvPr/>
        </p:nvSpPr>
        <p:spPr>
          <a:xfrm rot="0" flipH="false" flipV="false">
            <a:off x="9610611"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1292" name="标题 1"/>
          <p:cNvSpPr txBox="true"/>
          <p:nvPr/>
        </p:nvSpPr>
        <p:spPr>
          <a:xfrm rot="0" flipH="false" flipV="false">
            <a:off x="9409752"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1293" name="标题 1"/>
          <p:cNvSpPr txBox="true"/>
          <p:nvPr/>
        </p:nvSpPr>
        <p:spPr>
          <a:xfrm rot="0" flipH="false" flipV="false">
            <a:off x="9666291"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1294" name="标题 1"/>
          <p:cNvSpPr txBox="true"/>
          <p:nvPr/>
        </p:nvSpPr>
        <p:spPr>
          <a:xfrm rot="0" flipH="false" flipV="false">
            <a:off x="9700269" y="20295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03</a:t>
            </a:r>
            <a:endParaRPr lang="zh-CN"/>
          </a:p>
        </p:txBody>
      </p:sp>
      <p:sp>
        <p:nvSpPr>
          <p:cNvPr id="1295" name="标题 1"/>
          <p:cNvSpPr txBox="true"/>
          <p:nvPr/>
        </p:nvSpPr>
        <p:spPr>
          <a:xfrm rot="0" flipH="false" flipV="false">
            <a:off x="578235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1296" name="标题 1"/>
          <p:cNvSpPr txBox="true"/>
          <p:nvPr/>
        </p:nvSpPr>
        <p:spPr>
          <a:xfrm rot="0" flipH="false" flipV="false">
            <a:off x="5556091" y="16695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1297" name="标题 1"/>
          <p:cNvSpPr txBox="true"/>
          <p:nvPr/>
        </p:nvSpPr>
        <p:spPr>
          <a:xfrm rot="0" flipH="false" flipV="false">
            <a:off x="5799930" y="1933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1298" name="标题 1"/>
          <p:cNvSpPr txBox="true"/>
          <p:nvPr/>
        </p:nvSpPr>
        <p:spPr>
          <a:xfrm rot="0" flipH="false" flipV="false">
            <a:off x="5846608" y="20549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OPPOSans H"/>
                <a:ea typeface="OPPOSans H"/>
                <a:cs typeface="OPPOSans H"/>
              </a:rPr>
              <a:t>02</a:t>
            </a:r>
            <a:endParaRPr lang="zh-CN"/>
          </a:p>
        </p:txBody>
      </p:sp>
      <p:cxnSp>
        <p:nvCxnSpPr>
          <p:cNvPr id="1299" name="标题 1"/>
          <p:cNvCxnSpPr/>
          <p:nvPr/>
        </p:nvCxnSpPr>
        <p:spPr>
          <a:xfrm rot="0" flipH="false" flipV="false">
            <a:off x="673100" y="3255644"/>
            <a:ext cx="10845800" cy="0"/>
          </a:xfrm>
          <a:prstGeom prst="straightConnector1">
            <a:avLst/>
          </a:prstGeom>
          <a:noFill/>
          <a:ln w="6350" cap="sq">
            <a:solidFill>
              <a:schemeClr val="bg1">
                <a:lumMod val="85000"/>
              </a:schemeClr>
            </a:solidFill>
            <a:miter/>
            <a:tailEnd type="none"/>
          </a:ln>
        </p:spPr>
      </p:cxnSp>
      <p:sp>
        <p:nvSpPr>
          <p:cNvPr id="1300" name="标题 1"/>
          <p:cNvSpPr txBox="true"/>
          <p:nvPr/>
        </p:nvSpPr>
        <p:spPr>
          <a:xfrm rot="0" flipH="false" flipV="true">
            <a:off x="2202180" y="31794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301" name="标题 1"/>
          <p:cNvSpPr txBox="true"/>
          <p:nvPr/>
        </p:nvSpPr>
        <p:spPr>
          <a:xfrm rot="0" flipH="false" flipV="true">
            <a:off x="6019800" y="3179444"/>
            <a:ext cx="152400" cy="152400"/>
          </a:xfrm>
          <a:prstGeom prst="ellipse">
            <a:avLst/>
          </a:prstGeom>
          <a:solidFill>
            <a:schemeClr val="accent2"/>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302" name="标题 1"/>
          <p:cNvSpPr txBox="true"/>
          <p:nvPr/>
        </p:nvSpPr>
        <p:spPr>
          <a:xfrm rot="0" flipH="false" flipV="true">
            <a:off x="9837420" y="31794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303" name="标题 1"/>
          <p:cNvSpPr txBox="true"/>
          <p:nvPr/>
        </p:nvSpPr>
        <p:spPr>
          <a:xfrm rot="0" flipH="false" flipV="false">
            <a:off x="3523093" y="2050911"/>
            <a:ext cx="1030084" cy="510360"/>
          </a:xfrm>
          <a:prstGeom prst="rightArrow">
            <a:avLst>
              <a:gd name="adj1" fmla="val 53836"/>
              <a:gd name="adj2" fmla="val 49472"/>
            </a:avLst>
          </a:prstGeom>
          <a:gradFill>
            <a:gsLst>
              <a:gs pos="0">
                <a:schemeClr val="accent1">
                  <a:alpha val="50000"/>
                </a:schemeClr>
              </a:gs>
              <a:gs pos="100000">
                <a:schemeClr val="accent1">
                  <a:lumMod val="60000"/>
                  <a:lumOff val="40000"/>
                  <a:alpha val="0"/>
                </a:schemeClr>
              </a:gs>
            </a:gsLst>
            <a:lin ang="10800000" scaled="false"/>
          </a:gradFill>
          <a:ln w="12700" cap="sq">
            <a:noFill/>
            <a:miter/>
          </a:ln>
        </p:spPr>
        <p:txBody>
          <a:bodyPr vert="horz" wrap="square" lIns="91440" tIns="45720" rIns="91440" bIns="45720" rtlCol="false" anchor="ctr"/>
          <a:lstStyle/>
          <a:p>
            <a:pPr algn="ctr">
              <a:lnSpc>
                <a:spcPct val="100000"/>
              </a:lnSpc>
            </a:pPr>
            <a:endParaRPr kumimoji="true" lang="zh-CN" altLang="en-US"/>
          </a:p>
        </p:txBody>
      </p:sp>
      <p:sp>
        <p:nvSpPr>
          <p:cNvPr id="1304" name="标题 1"/>
          <p:cNvSpPr txBox="true"/>
          <p:nvPr/>
        </p:nvSpPr>
        <p:spPr>
          <a:xfrm rot="0" flipH="false" flipV="false">
            <a:off x="7377187" y="2023142"/>
            <a:ext cx="1030084" cy="510360"/>
          </a:xfrm>
          <a:prstGeom prst="rightArrow">
            <a:avLst>
              <a:gd name="adj1" fmla="val 53836"/>
              <a:gd name="adj2" fmla="val 49472"/>
            </a:avLst>
          </a:prstGeom>
          <a:gradFill>
            <a:gsLst>
              <a:gs pos="0">
                <a:schemeClr val="accent2">
                  <a:alpha val="50000"/>
                </a:schemeClr>
              </a:gs>
              <a:gs pos="100000">
                <a:schemeClr val="accent2">
                  <a:lumMod val="60000"/>
                  <a:lumOff val="40000"/>
                  <a:alpha val="0"/>
                </a:schemeClr>
              </a:gs>
            </a:gsLst>
            <a:lin ang="108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1305" name="标题 1"/>
          <p:cNvSpPr txBox="true"/>
          <p:nvPr/>
        </p:nvSpPr>
        <p:spPr>
          <a:xfrm rot="0" flipH="false" flipV="false">
            <a:off x="8472171" y="3567754"/>
            <a:ext cx="2877819"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模型训练与预测功能测试</a:t>
            </a:r>
            <a:endParaRPr lang="zh-CN"/>
          </a:p>
        </p:txBody>
      </p:sp>
      <p:sp>
        <p:nvSpPr>
          <p:cNvPr id="1306"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307"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308"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功能测试</a:t>
            </a:r>
            <a:endParaRPr lang="zh-CN"/>
          </a:p>
        </p:txBody>
      </p:sp>
    </p:spTree>
  </p:cSld>
</p:sld>
</file>

<file path=ppt/slides/slide5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09" name=""/>
        <p:cNvGrpSpPr/>
        <p:nvPr/>
      </p:nvGrpSpPr>
      <p:grpSpPr>
        <a:xfrm>
          <a:off x="0" y="0"/>
          <a:ext cx="0" cy="0"/>
          <a:chOff x="0" y="0"/>
          <a:chExt cx="0" cy="0"/>
        </a:xfrm>
      </p:grpSpPr>
      <p:sp>
        <p:nvSpPr>
          <p:cNvPr id="1310"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11" name="标题 1"/>
          <p:cNvSpPr txBox="true"/>
          <p:nvPr/>
        </p:nvSpPr>
        <p:spPr>
          <a:xfrm rot="0" flipH="false" flipV="false">
            <a:off x="4046519" y="1941203"/>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1312" name="标题 1"/>
          <p:cNvSpPr txBox="true"/>
          <p:nvPr/>
        </p:nvSpPr>
        <p:spPr>
          <a:xfrm rot="0" flipH="false" flipV="false">
            <a:off x="3965498" y="1865728"/>
            <a:ext cx="4565650" cy="1276350"/>
          </a:xfrm>
          <a:prstGeom prst="roundRect">
            <a:avLst>
              <a:gd name="adj" fmla="val 7598"/>
            </a:avLst>
          </a:prstGeom>
          <a:gradFill>
            <a:gsLst>
              <a:gs pos="1000">
                <a:schemeClr val="accent1">
                  <a:alpha val="100000"/>
                </a:schemeClr>
              </a:gs>
              <a:gs pos="100000">
                <a:schemeClr val="accent1">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13" name="标题 1"/>
          <p:cNvSpPr txBox="true"/>
          <p:nvPr/>
        </p:nvSpPr>
        <p:spPr>
          <a:xfrm rot="0" flipH="false" flipV="false">
            <a:off x="3567130" y="2043528"/>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false" anchor="ctr"/>
          <a:lstStyle/>
          <a:p>
            <a:pPr algn="l">
              <a:lnSpc>
                <a:spcPct val="100000"/>
              </a:lnSpc>
            </a:pPr>
            <a:endParaRPr kumimoji="true" lang="zh-CN" altLang="en-US"/>
          </a:p>
        </p:txBody>
      </p:sp>
      <p:sp>
        <p:nvSpPr>
          <p:cNvPr id="1314" name="标题 1"/>
          <p:cNvSpPr txBox="true"/>
          <p:nvPr/>
        </p:nvSpPr>
        <p:spPr>
          <a:xfrm rot="0" flipH="false" flipV="false">
            <a:off x="3728739" y="2189543"/>
            <a:ext cx="571496" cy="57149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1000">
                <a:schemeClr val="accent1">
                  <a:alpha val="100000"/>
                </a:schemeClr>
              </a:gs>
              <a:gs pos="100000">
                <a:schemeClr val="accent1">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15" name="标题 1"/>
          <p:cNvSpPr txBox="true"/>
          <p:nvPr/>
        </p:nvSpPr>
        <p:spPr>
          <a:xfrm rot="0" flipH="false" flipV="false">
            <a:off x="4673600" y="1956133"/>
            <a:ext cx="37846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响应时间测试</a:t>
            </a:r>
            <a:endParaRPr lang="zh-CN"/>
          </a:p>
        </p:txBody>
      </p:sp>
      <p:sp>
        <p:nvSpPr>
          <p:cNvPr id="1316" name="标题 1"/>
          <p:cNvSpPr txBox="true"/>
          <p:nvPr/>
        </p:nvSpPr>
        <p:spPr>
          <a:xfrm rot="0" flipH="false" flipV="false">
            <a:off x="4676672" y="2322424"/>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测试系统在不同负载下的响应时间，确保系统能够快速响应用户请求。
采用压力测试工具模拟高并发场景，测试系统的响应时间是否满足性能要求。</a:t>
            </a:r>
            <a:endParaRPr lang="zh-CN"/>
          </a:p>
        </p:txBody>
      </p:sp>
      <p:sp>
        <p:nvSpPr>
          <p:cNvPr id="1317" name="标题 1"/>
          <p:cNvSpPr txBox="true"/>
          <p:nvPr/>
        </p:nvSpPr>
        <p:spPr>
          <a:xfrm rot="0" flipH="false" flipV="false">
            <a:off x="6954212" y="4122322"/>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1318" name="标题 1"/>
          <p:cNvSpPr txBox="true"/>
          <p:nvPr/>
        </p:nvSpPr>
        <p:spPr>
          <a:xfrm rot="0" flipH="false" flipV="false">
            <a:off x="6873191" y="4046847"/>
            <a:ext cx="4565650" cy="1276350"/>
          </a:xfrm>
          <a:prstGeom prst="roundRect">
            <a:avLst>
              <a:gd name="adj" fmla="val 7598"/>
            </a:avLst>
          </a:prstGeom>
          <a:gradFill>
            <a:gsLst>
              <a:gs pos="1000">
                <a:schemeClr val="accent1">
                  <a:alpha val="100000"/>
                </a:schemeClr>
              </a:gs>
              <a:gs pos="100000">
                <a:schemeClr val="accent1">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19" name="标题 1"/>
          <p:cNvSpPr txBox="true"/>
          <p:nvPr/>
        </p:nvSpPr>
        <p:spPr>
          <a:xfrm rot="0" flipH="false" flipV="false">
            <a:off x="6428691" y="4234332"/>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1320" name="标题 1"/>
          <p:cNvSpPr txBox="true"/>
          <p:nvPr/>
        </p:nvSpPr>
        <p:spPr>
          <a:xfrm rot="0" flipH="false" flipV="false">
            <a:off x="6537188" y="4358163"/>
            <a:ext cx="665619" cy="69213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1000">
                <a:schemeClr val="accent1">
                  <a:alpha val="100000"/>
                </a:schemeClr>
              </a:gs>
              <a:gs pos="100000">
                <a:schemeClr val="accent1">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21" name="标题 1"/>
          <p:cNvSpPr txBox="true"/>
          <p:nvPr/>
        </p:nvSpPr>
        <p:spPr>
          <a:xfrm rot="0" flipH="false" flipV="false">
            <a:off x="7543800" y="4146956"/>
            <a:ext cx="37719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资源消耗测试</a:t>
            </a:r>
            <a:endParaRPr lang="zh-CN"/>
          </a:p>
        </p:txBody>
      </p:sp>
      <p:sp>
        <p:nvSpPr>
          <p:cNvPr id="1322" name="标题 1"/>
          <p:cNvSpPr txBox="true"/>
          <p:nvPr/>
        </p:nvSpPr>
        <p:spPr>
          <a:xfrm rot="0" flipH="false" flipV="false">
            <a:off x="7538245" y="4513215"/>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测试系统在运行过程中的资源消耗情况，包括CPU、内存、磁盘等。
采用资源监控工具实时监测系统的资源使用情况，确保系统资源消耗在合理范围内。</a:t>
            </a:r>
            <a:endParaRPr lang="zh-CN"/>
          </a:p>
        </p:txBody>
      </p:sp>
      <p:sp>
        <p:nvSpPr>
          <p:cNvPr id="1323" name="标题 1"/>
          <p:cNvSpPr txBox="true"/>
          <p:nvPr/>
        </p:nvSpPr>
        <p:spPr>
          <a:xfrm rot="0" flipH="false" flipV="false">
            <a:off x="1184959" y="4122322"/>
            <a:ext cx="4565650" cy="1276350"/>
          </a:xfrm>
          <a:prstGeom prst="roundRect">
            <a:avLst>
              <a:gd name="adj" fmla="val 7598"/>
            </a:avLst>
          </a:prstGeom>
          <a:solidFill>
            <a:schemeClr val="bg1"/>
          </a:solidFill>
          <a:ln w="6350" cap="flat">
            <a:solidFill>
              <a:schemeClr val="accent2"/>
            </a:solidFill>
            <a:miter/>
          </a:ln>
        </p:spPr>
        <p:txBody>
          <a:bodyPr vert="horz" wrap="square" lIns="91440" tIns="45720" rIns="91440" bIns="45720" rtlCol="false" anchor="ctr"/>
          <a:lstStyle/>
          <a:p>
            <a:pPr algn="l">
              <a:lnSpc>
                <a:spcPct val="110000"/>
              </a:lnSpc>
            </a:pPr>
            <a:endParaRPr lang="zh-CN"/>
          </a:p>
        </p:txBody>
      </p:sp>
      <p:sp>
        <p:nvSpPr>
          <p:cNvPr id="1324" name="标题 1"/>
          <p:cNvSpPr txBox="true"/>
          <p:nvPr/>
        </p:nvSpPr>
        <p:spPr>
          <a:xfrm rot="0" flipH="false" flipV="false">
            <a:off x="1103938" y="4046847"/>
            <a:ext cx="4565650" cy="1276350"/>
          </a:xfrm>
          <a:prstGeom prst="roundRect">
            <a:avLst>
              <a:gd name="adj" fmla="val 7598"/>
            </a:avLst>
          </a:prstGeom>
          <a:gradFill>
            <a:gsLst>
              <a:gs pos="1000">
                <a:schemeClr val="accent2">
                  <a:alpha val="100000"/>
                </a:schemeClr>
              </a:gs>
              <a:gs pos="100000">
                <a:schemeClr val="accent2">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25" name="标题 1"/>
          <p:cNvSpPr txBox="true"/>
          <p:nvPr/>
        </p:nvSpPr>
        <p:spPr>
          <a:xfrm rot="0" flipH="false" flipV="false">
            <a:off x="659438" y="4224647"/>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2"/>
            </a:solidFill>
            <a:miter/>
          </a:ln>
        </p:spPr>
        <p:txBody>
          <a:bodyPr vert="horz" wrap="square" lIns="91440" tIns="45720" rIns="91440" bIns="45720" rtlCol="false" anchor="ctr"/>
          <a:lstStyle/>
          <a:p>
            <a:pPr algn="l">
              <a:lnSpc>
                <a:spcPct val="110000"/>
              </a:lnSpc>
            </a:pPr>
            <a:endParaRPr lang="zh-CN"/>
          </a:p>
        </p:txBody>
      </p:sp>
      <p:sp>
        <p:nvSpPr>
          <p:cNvPr id="1326" name="标题 1"/>
          <p:cNvSpPr txBox="true"/>
          <p:nvPr/>
        </p:nvSpPr>
        <p:spPr>
          <a:xfrm rot="0" flipH="false" flipV="false">
            <a:off x="1765300" y="4137252"/>
            <a:ext cx="37846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并发处理能力测试</a:t>
            </a:r>
            <a:endParaRPr lang="zh-CN"/>
          </a:p>
        </p:txBody>
      </p:sp>
      <p:sp>
        <p:nvSpPr>
          <p:cNvPr id="1327" name="标题 1"/>
          <p:cNvSpPr txBox="true"/>
          <p:nvPr/>
        </p:nvSpPr>
        <p:spPr>
          <a:xfrm rot="0" flipH="false" flipV="false">
            <a:off x="1768992" y="4503543"/>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测试系统的并发处理能力，确保系统能够同时处理多个用户请求。
采用并发测试工具模拟多用户同时访问系统，测试系统的并发处理能力和稳定性。</a:t>
            </a:r>
            <a:endParaRPr lang="zh-CN"/>
          </a:p>
        </p:txBody>
      </p:sp>
      <p:sp>
        <p:nvSpPr>
          <p:cNvPr id="1328" name="标题 1"/>
          <p:cNvSpPr txBox="true"/>
          <p:nvPr/>
        </p:nvSpPr>
        <p:spPr>
          <a:xfrm rot="0" flipH="false" flipV="false">
            <a:off x="761113" y="4378648"/>
            <a:ext cx="711030" cy="64463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1000">
                <a:schemeClr val="accent2">
                  <a:alpha val="100000"/>
                </a:schemeClr>
              </a:gs>
              <a:gs pos="100000">
                <a:schemeClr val="accent2">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132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33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33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非功能测试</a:t>
            </a:r>
            <a:endParaRPr lang="zh-CN"/>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32" name=""/>
        <p:cNvGrpSpPr/>
        <p:nvPr/>
      </p:nvGrpSpPr>
      <p:grpSpPr>
        <a:xfrm>
          <a:off x="0" y="0"/>
          <a:ext cx="0" cy="0"/>
          <a:chOff x="0" y="0"/>
          <a:chExt cx="0" cy="0"/>
        </a:xfrm>
      </p:grpSpPr>
      <p:sp>
        <p:nvSpPr>
          <p:cNvPr id="1333"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4"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5"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6"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7"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8"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39"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40"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alpha val="100000"/>
                  </a:schemeClr>
                </a:solidFill>
                <a:latin typeface="Source Han Sans CN Bold"/>
                <a:ea typeface="Source Han Sans CN Bold"/>
                <a:cs typeface="Source Han Sans CN Bold"/>
              </a:rPr>
              <a:t>项目背景与</a:t>
            </a:r>
            <a:r>
              <a:rPr lang="zh-CN" sz="4000">
                <a:ln w="12700">
                  <a:noFill/>
                </a:ln>
                <a:solidFill>
                  <a:schemeClr val="tx1">
                    <a:alpha val="100000"/>
                  </a:schemeClr>
                </a:solidFill>
                <a:latin typeface="Source Han Sans CN Bold"/>
                <a:ea typeface="Source Han Sans CN Bold"/>
                <a:cs typeface="Source Han Sans CN Bold"/>
              </a:rPr>
              <a:t>介绍</a:t>
            </a:r>
            <a:endParaRPr/>
          </a:p>
        </p:txBody>
      </p:sp>
      <p:sp>
        <p:nvSpPr>
          <p:cNvPr id="1341"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1342"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01</a:t>
            </a:r>
            <a:endParaRPr lang="zh-CN"/>
          </a:p>
        </p:txBody>
      </p:sp>
      <p:pic>
        <p:nvPicPr>
          <p:cNvPr id="1343"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6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44" name=""/>
        <p:cNvGrpSpPr/>
        <p:nvPr/>
      </p:nvGrpSpPr>
      <p:grpSpPr>
        <a:xfrm>
          <a:off x="0" y="0"/>
          <a:ext cx="0" cy="0"/>
          <a:chOff x="0" y="0"/>
          <a:chExt cx="0" cy="0"/>
        </a:xfrm>
      </p:grpSpPr>
      <p:sp>
        <p:nvSpPr>
          <p:cNvPr id="1345"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46" name="标题 1"/>
          <p:cNvSpPr txBox="true"/>
          <p:nvPr/>
        </p:nvSpPr>
        <p:spPr>
          <a:xfrm rot="0" flipH="false" flipV="false">
            <a:off x="660400"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47" name="标题 1"/>
          <p:cNvSpPr txBox="true"/>
          <p:nvPr/>
        </p:nvSpPr>
        <p:spPr>
          <a:xfrm rot="0" flipH="false" flipV="false">
            <a:off x="4254780"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48" name="标题 1"/>
          <p:cNvSpPr txBox="true"/>
          <p:nvPr/>
        </p:nvSpPr>
        <p:spPr>
          <a:xfrm rot="0" flipH="false" flipV="false">
            <a:off x="7946692"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49" name="标题 1"/>
          <p:cNvSpPr txBox="true"/>
          <p:nvPr/>
        </p:nvSpPr>
        <p:spPr>
          <a:xfrm rot="0" flipH="false" flipV="false">
            <a:off x="0" y="2140145"/>
            <a:ext cx="12191999" cy="216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350" name="标题 1"/>
          <p:cNvSpPr txBox="true"/>
          <p:nvPr/>
        </p:nvSpPr>
        <p:spPr>
          <a:xfrm rot="0" flipH="false" flipV="false">
            <a:off x="939440" y="1822675"/>
            <a:ext cx="329316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51" name="标题 1"/>
          <p:cNvSpPr txBox="true"/>
          <p:nvPr/>
        </p:nvSpPr>
        <p:spPr>
          <a:xfrm rot="0" flipH="false" flipV="false">
            <a:off x="1157642"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制定系统定期巡检计划，定期检查系统的运行状态，及时发现和解决问题。
对系统进行定期维护，包括数据备份、系统升级、漏洞修复等。</a:t>
            </a:r>
            <a:endParaRPr lang="zh-CN"/>
          </a:p>
        </p:txBody>
      </p:sp>
      <p:sp>
        <p:nvSpPr>
          <p:cNvPr id="1352" name="标题 1"/>
          <p:cNvSpPr txBox="true"/>
          <p:nvPr/>
        </p:nvSpPr>
        <p:spPr>
          <a:xfrm rot="0" flipH="false" flipV="false">
            <a:off x="1157642"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定期巡检与维护</a:t>
            </a:r>
            <a:endParaRPr lang="zh-CN"/>
          </a:p>
        </p:txBody>
      </p:sp>
      <p:sp>
        <p:nvSpPr>
          <p:cNvPr id="1353" name="标题 1"/>
          <p:cNvSpPr txBox="true"/>
          <p:nvPr/>
        </p:nvSpPr>
        <p:spPr>
          <a:xfrm rot="0" flipH="false" flipV="false">
            <a:off x="4533821" y="1822675"/>
            <a:ext cx="339069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54" name="标题 1"/>
          <p:cNvSpPr txBox="true"/>
          <p:nvPr/>
        </p:nvSpPr>
        <p:spPr>
          <a:xfrm rot="0" flipH="false" flipV="false">
            <a:off x="4800789"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制定系统安全策略，包括用户认证、授权、数据加密等，确保系统安全稳定运行。
实现数据备份功能，定期备份系统数据，防止数据丢失。</a:t>
            </a:r>
            <a:endParaRPr lang="zh-CN"/>
          </a:p>
        </p:txBody>
      </p:sp>
      <p:sp>
        <p:nvSpPr>
          <p:cNvPr id="1355" name="标题 1"/>
          <p:cNvSpPr txBox="true"/>
          <p:nvPr/>
        </p:nvSpPr>
        <p:spPr>
          <a:xfrm rot="0" flipH="false" flipV="false">
            <a:off x="4800789"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安全策略与数据备份</a:t>
            </a:r>
            <a:endParaRPr lang="zh-CN"/>
          </a:p>
        </p:txBody>
      </p:sp>
      <p:sp>
        <p:nvSpPr>
          <p:cNvPr id="1356" name="标题 1"/>
          <p:cNvSpPr txBox="true"/>
          <p:nvPr/>
        </p:nvSpPr>
        <p:spPr>
          <a:xfrm rot="0" flipH="false" flipV="false">
            <a:off x="8225733" y="1822675"/>
            <a:ext cx="329316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1357" name="标题 1"/>
          <p:cNvSpPr txBox="true"/>
          <p:nvPr/>
        </p:nvSpPr>
        <p:spPr>
          <a:xfrm rot="0" flipH="false" flipV="false">
            <a:off x="8443934"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制定故障处理流程，当系统出现故障时，能够快速定位和解决问题。
采用自动化运维工具，实现系统的自动化部署、监控、备份等功能，提高运维效率。</a:t>
            </a:r>
            <a:endParaRPr lang="zh-CN"/>
          </a:p>
        </p:txBody>
      </p:sp>
      <p:sp>
        <p:nvSpPr>
          <p:cNvPr id="1358" name="标题 1"/>
          <p:cNvSpPr txBox="true"/>
          <p:nvPr/>
        </p:nvSpPr>
        <p:spPr>
          <a:xfrm rot="0" flipH="false" flipV="false">
            <a:off x="8443934"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故障处理与自动化运维</a:t>
            </a:r>
            <a:endParaRPr lang="zh-CN"/>
          </a:p>
        </p:txBody>
      </p:sp>
      <p:sp>
        <p:nvSpPr>
          <p:cNvPr id="135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36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36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系统运维</a:t>
            </a:r>
            <a:endParaRPr lang="zh-CN"/>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62" name=""/>
        <p:cNvGrpSpPr/>
        <p:nvPr/>
      </p:nvGrpSpPr>
      <p:grpSpPr>
        <a:xfrm>
          <a:off x="0" y="0"/>
          <a:ext cx="0" cy="0"/>
          <a:chOff x="0" y="0"/>
          <a:chExt cx="0" cy="0"/>
        </a:xfrm>
      </p:grpSpPr>
      <p:sp>
        <p:nvSpPr>
          <p:cNvPr id="1363"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4"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5"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6"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7"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8"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69"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70"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alpha val="100000"/>
                  </a:schemeClr>
                </a:solidFill>
                <a:latin typeface="Source Han Sans CN Bold"/>
                <a:ea typeface="Source Han Sans CN Bold"/>
                <a:cs typeface="Source Han Sans CN Bold"/>
              </a:rPr>
              <a:t>总结与展望</a:t>
            </a:r>
            <a:endParaRPr lang="zh-CN"/>
          </a:p>
        </p:txBody>
      </p:sp>
      <p:sp>
        <p:nvSpPr>
          <p:cNvPr id="1371" name="标题 1"/>
          <p:cNvSpPr txBox="true"/>
          <p:nvPr/>
        </p:nvSpPr>
        <p:spPr>
          <a:xfrm rot="0" flipH="false" flipV="false">
            <a:off x="732251" y="1728457"/>
            <a:ext cx="3606069"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1372" name="标题 1"/>
          <p:cNvSpPr txBox="true"/>
          <p:nvPr/>
        </p:nvSpPr>
        <p:spPr>
          <a:xfrm rot="0" flipH="false" flipV="false">
            <a:off x="791709" y="935457"/>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
        <p:nvSpPr>
          <p:cNvPr id="1373"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06</a:t>
            </a:r>
            <a:endParaRPr lang="zh-CN"/>
          </a:p>
        </p:txBody>
      </p:sp>
      <p:pic>
        <p:nvPicPr>
          <p:cNvPr id="1374"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62.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1375" name="" descr="{&quot;isTemplate&quot;:true,&quot;type&quot;:&quot;page&quot;,&quot;originSlideId&quot;:&quot;f1ba1aa4&quot;}"/>
        <p:cNvGrpSpPr/>
        <p:nvPr/>
      </p:nvGrpSpPr>
      <p:grpSpPr>
        <a:xfrm>
          <a:off x="0" y="0"/>
          <a:ext cx="0" cy="0"/>
          <a:chOff x="0" y="0"/>
          <a:chExt cx="0" cy="0"/>
        </a:xfrm>
      </p:grpSpPr>
      <p:grpSp>
        <p:nvGrpSpPr>
          <p:cNvPr id="1376" name="" descr="{&quot;isTemplate&quot;:true,&quot;type&quot;:&quot;list&quot;,&quot;alignment&quot;:&quot;left&quot;,&quot;alignmentVertical&quot;:&quot;top&quot;,&quot;canOmit&quot;:false,&quot;scalable&quot;:false,&quot;minItemsCount&quot;:-1}"/>
          <p:cNvGrpSpPr/>
          <p:nvPr/>
        </p:nvGrpSpPr>
        <p:grpSpPr>
          <a:xfrm>
            <a:off x="-237165" y="1072789"/>
            <a:ext cx="11448573" cy="3449287"/>
            <a:chOff x="-237186" y="1072559"/>
            <a:chExt cx="11449696" cy="3449621"/>
          </a:xfrm>
        </p:grpSpPr>
        <p:grpSp>
          <p:nvGrpSpPr>
            <p:cNvPr id="1377" name=""/>
            <p:cNvGrpSpPr/>
            <p:nvPr/>
          </p:nvGrpSpPr>
          <p:grpSpPr>
            <a:xfrm rot="0" flipH="false" flipV="false">
              <a:off x="-237186" y="1072559"/>
              <a:ext cx="3600005" cy="1832566"/>
              <a:chOff x="765893" y="889362"/>
              <a:chExt cx="3600005" cy="1832566"/>
            </a:xfrm>
          </p:grpSpPr>
          <p:sp>
            <p:nvSpPr>
              <p:cNvPr id="1378" name="矩形 14" descr="{&quot;isTemplate&quot;:true,&quot;type&quot;:&quot;content&quot;,&quot;canOmit&quot;:false,&quot;range&quot;:0}"/>
              <p:cNvSpPr/>
              <p:nvPr/>
            </p:nvSpPr>
            <p:spPr>
              <a:xfrm rot="0" flipH="false" flipV="false">
                <a:off x="1537340" y="1306301"/>
                <a:ext cx="2591372" cy="1415627"/>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包含用户管理、实时交通数据上传、数据分析、模型训练、交通情况预测、辅助决策和出行建议等功能。</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设计简洁，模块分明，用户体验好。</a:t>
                </a:r>
                <a:r>
                  <a:rPr lang="en-US" sz="1399">
                    <a:solidFill>
                      <a:schemeClr val="tx1">
                        <a:alpha val="100000"/>
                      </a:schemeClr>
                    </a:solidFill>
                    <a:latin typeface="默认字体"/>
                    <a:ea typeface="默认字体"/>
                    <a:cs typeface="思源黑体 CN Medium"/>
                    <a:sym typeface="思源黑体 CN Normal"/>
                  </a:rPr>
                  <a:t>    </a:t>
                </a:r>
                <a:endParaRPr/>
              </a:p>
            </p:txBody>
          </p:sp>
          <p:sp>
            <p:nvSpPr>
              <p:cNvPr id="1379" name="TextBox 16" descr="{&quot;isTemplate&quot;:true,&quot;type&quot;:&quot;title&quot;,&quot;canOmit&quot;:false,&quot;range&quot;:0}"/>
              <p:cNvSpPr txBox="true"/>
              <p:nvPr/>
            </p:nvSpPr>
            <p:spPr>
              <a:xfrm rot="0" flipH="false" flipV="false">
                <a:off x="765893" y="889362"/>
                <a:ext cx="3600005" cy="40010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功能齐全、界面友好：</a:t>
                </a:r>
                <a:endParaRPr/>
              </a:p>
            </p:txBody>
          </p:sp>
        </p:grpSp>
        <p:grpSp>
          <p:nvGrpSpPr>
            <p:cNvPr id="1380" name=""/>
            <p:cNvGrpSpPr/>
            <p:nvPr/>
          </p:nvGrpSpPr>
          <p:grpSpPr>
            <a:xfrm rot="0" flipH="false" flipV="false">
              <a:off x="1562833" y="3292209"/>
              <a:ext cx="3966782" cy="1229971"/>
              <a:chOff x="2589848" y="3306564"/>
              <a:chExt cx="3966782" cy="1229971"/>
            </a:xfrm>
          </p:grpSpPr>
          <p:sp>
            <p:nvSpPr>
              <p:cNvPr id="1381" name="矩形 18" descr="{&quot;isTemplate&quot;:true,&quot;type&quot;:&quot;content&quot;,&quot;canOmit&quot;:false,&quot;range&quot;:0}"/>
              <p:cNvSpPr/>
              <p:nvPr/>
            </p:nvSpPr>
            <p:spPr>
              <a:xfrm rot="0" flipH="false" flipV="false">
                <a:off x="2589848" y="3706681"/>
                <a:ext cx="3757675" cy="829854"/>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系统可为交通管理部门提供智能决策支持，实时调整交通信号、发布交通信息等，优化交通流。</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给用户提供合理的出行计划。</a:t>
                </a:r>
                <a:endParaRPr/>
              </a:p>
            </p:txBody>
          </p:sp>
          <p:sp>
            <p:nvSpPr>
              <p:cNvPr id="1382" name="TextBox 16" descr="{&quot;isTemplate&quot;:true,&quot;type&quot;:&quot;title&quot;,&quot;canOmit&quot;:false,&quot;range&quot;:0}"/>
              <p:cNvSpPr txBox="true"/>
              <p:nvPr/>
            </p:nvSpPr>
            <p:spPr>
              <a:xfrm rot="0" flipH="false" flipV="false">
                <a:off x="2956625" y="3306564"/>
                <a:ext cx="3600005" cy="40008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智能交通决策和出行：</a:t>
                </a:r>
                <a:endParaRPr/>
              </a:p>
            </p:txBody>
          </p:sp>
        </p:grpSp>
        <p:grpSp>
          <p:nvGrpSpPr>
            <p:cNvPr id="1383" name=""/>
            <p:cNvGrpSpPr/>
            <p:nvPr/>
          </p:nvGrpSpPr>
          <p:grpSpPr>
            <a:xfrm rot="0" flipH="false" flipV="false">
              <a:off x="7612482" y="1760502"/>
              <a:ext cx="3600029" cy="1813024"/>
              <a:chOff x="8113792" y="1836008"/>
              <a:chExt cx="3600029" cy="1813024"/>
            </a:xfrm>
          </p:grpSpPr>
          <p:sp>
            <p:nvSpPr>
              <p:cNvPr id="1384" name="矩形 20" descr="{&quot;isTemplate&quot;:true,&quot;type&quot;:&quot;content&quot;,&quot;canOmit&quot;:false,&quot;range&quot;:0}"/>
              <p:cNvSpPr/>
              <p:nvPr/>
            </p:nvSpPr>
            <p:spPr>
              <a:xfrm rot="0" flipH="false" flipV="false">
                <a:off x="8113792" y="2312230"/>
                <a:ext cx="3600005" cy="1336802"/>
              </a:xfrm>
              <a:prstGeom prst="rect">
                <a:avLst/>
              </a:prstGeom>
              <a:ln/>
            </p:spPr>
            <p:txBody>
              <a:bodyPr wrap="square">
                <a:noAutofit/>
              </a:bodyPr>
              <a:lstStyle/>
              <a:p>
                <a:pPr marL="0" indent="0">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系统同时支持多种机器学习模型（如决策树、随机森林、</a:t>
                </a:r>
                <a:r>
                  <a:rPr lang="en-US" sz="1399">
                    <a:solidFill>
                      <a:schemeClr val="tx1">
                        <a:alpha val="100000"/>
                      </a:schemeClr>
                    </a:solidFill>
                    <a:latin typeface="默认字体"/>
                    <a:ea typeface="默认字体"/>
                    <a:cs typeface="思源黑体 CN Medium"/>
                    <a:sym typeface="思源黑体 CN Normal"/>
                  </a:rPr>
                  <a:t>XGBoost</a:t>
                </a:r>
                <a:r>
                  <a:rPr lang="zh-CN" sz="1399">
                    <a:solidFill>
                      <a:schemeClr val="tx1">
                        <a:alpha val="100000"/>
                      </a:schemeClr>
                    </a:solidFill>
                    <a:latin typeface="默认字体"/>
                    <a:ea typeface="默认字体"/>
                    <a:cs typeface="思源黑体 CN Medium"/>
                    <a:sym typeface="思源黑体 CN Normal"/>
                  </a:rPr>
                  <a:t>、神经网络等），训练和评估、结合模型评价指标、自适应选择最佳模型进行融合，以提高交通情况预测准确率</a:t>
                </a:r>
                <a:endParaRPr/>
              </a:p>
            </p:txBody>
          </p:sp>
          <p:sp>
            <p:nvSpPr>
              <p:cNvPr id="1385" name="TextBox 16" descr="{&quot;isTemplate&quot;:true,&quot;type&quot;:&quot;title&quot;,&quot;canOmit&quot;:false,&quot;range&quot;:0}"/>
              <p:cNvSpPr txBox="true"/>
              <p:nvPr/>
            </p:nvSpPr>
            <p:spPr>
              <a:xfrm rot="0" flipH="false" flipV="false">
                <a:off x="8113816" y="1836008"/>
                <a:ext cx="3600005" cy="40010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l">
                  <a:lnSpc>
                    <a:spcPct val="100000"/>
                  </a:lnSpc>
                  <a:buNone/>
                </a:pPr>
                <a:r>
                  <a:rPr lang="zh-CN" b="true">
                    <a:solidFill>
                      <a:schemeClr val="accent1">
                        <a:alpha val="100000"/>
                      </a:schemeClr>
                    </a:solidFill>
                    <a:latin typeface="默认字体"/>
                    <a:ea typeface="默认字体"/>
                    <a:cs typeface="思源黑体 CN Medium"/>
                    <a:sym typeface="思源黑体 CN Normal"/>
                  </a:rPr>
                  <a:t>自适应</a:t>
                </a:r>
                <a:r>
                  <a:rPr lang="en-US" b="true">
                    <a:solidFill>
                      <a:schemeClr val="accent1">
                        <a:alpha val="100000"/>
                      </a:schemeClr>
                    </a:solidFill>
                    <a:latin typeface="默认字体"/>
                    <a:ea typeface="默认字体"/>
                    <a:cs typeface="思源黑体 CN Medium"/>
                    <a:sym typeface="思源黑体 CN Normal"/>
                  </a:rPr>
                  <a:t>AI</a:t>
                </a:r>
                <a:r>
                  <a:rPr lang="zh-CN" b="true">
                    <a:solidFill>
                      <a:schemeClr val="accent1">
                        <a:alpha val="100000"/>
                      </a:schemeClr>
                    </a:solidFill>
                    <a:latin typeface="默认字体"/>
                    <a:ea typeface="默认字体"/>
                    <a:cs typeface="思源黑体 CN Medium"/>
                    <a:sym typeface="思源黑体 CN Normal"/>
                  </a:rPr>
                  <a:t>多模融合：</a:t>
                </a:r>
                <a:endParaRPr/>
              </a:p>
            </p:txBody>
          </p:sp>
        </p:grpSp>
      </p:grpSp>
      <p:sp>
        <p:nvSpPr>
          <p:cNvPr id="1386" name="Freeform 6"/>
          <p:cNvSpPr/>
          <p:nvPr/>
        </p:nvSpPr>
        <p:spPr bwMode="auto">
          <a:xfrm rot="0" flipH="false" flipV="false">
            <a:off x="3930041" y="700355"/>
            <a:ext cx="3445212" cy="6046947"/>
          </a:xfrm>
          <a:custGeom>
            <a:avLst/>
            <a:gdLst>
              <a:gd name="T0" fmla="*/ 546 w 2124"/>
              <a:gd name="T1" fmla="*/ 2447 h 3200"/>
              <a:gd name="T2" fmla="*/ 1954 w 2124"/>
              <a:gd name="T3" fmla="*/ 1431 h 3200"/>
              <a:gd name="T4" fmla="*/ 2086 w 2124"/>
              <a:gd name="T5" fmla="*/ 1231 h 3200"/>
              <a:gd name="T6" fmla="*/ 1 w 2124"/>
              <a:gd name="T7" fmla="*/ 567 h 3200"/>
              <a:gd name="T8" fmla="*/ 34 w 2124"/>
              <a:gd name="T9" fmla="*/ 503 h 3200"/>
              <a:gd name="T10" fmla="*/ 694 w 2124"/>
              <a:gd name="T11" fmla="*/ 103 h 3200"/>
              <a:gd name="T12" fmla="*/ 536 w 2124"/>
              <a:gd name="T13" fmla="*/ 0 h 3200"/>
              <a:gd name="T14" fmla="*/ 538 w 2124"/>
              <a:gd name="T15" fmla="*/ 0 h 3200"/>
              <a:gd name="T16" fmla="*/ 697 w 2124"/>
              <a:gd name="T17" fmla="*/ 105 h 3200"/>
              <a:gd name="T18" fmla="*/ 159 w 2124"/>
              <a:gd name="T19" fmla="*/ 437 h 3200"/>
              <a:gd name="T20" fmla="*/ 6 w 2124"/>
              <a:gd name="T21" fmla="*/ 567 h 3200"/>
              <a:gd name="T22" fmla="*/ 2107 w 2124"/>
              <a:gd name="T23" fmla="*/ 1228 h 3200"/>
              <a:gd name="T24" fmla="*/ 1975 w 2124"/>
              <a:gd name="T25" fmla="*/ 1442 h 3200"/>
              <a:gd name="T26" fmla="*/ 1279 w 2124"/>
              <a:gd name="T27" fmla="*/ 1816 h 3200"/>
              <a:gd name="T28" fmla="*/ 589 w 2124"/>
              <a:gd name="T29" fmla="*/ 2447 h 3200"/>
              <a:gd name="T30" fmla="*/ 1287 w 2124"/>
              <a:gd name="T31" fmla="*/ 3200 h 3200"/>
              <a:gd name="T32" fmla="*/ 1107 w 2124"/>
              <a:gd name="T33" fmla="*/ 3200 h 3200"/>
              <a:gd name="T34" fmla="*/ 546 w 2124"/>
              <a:gd name="T35" fmla="*/ 244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4" h="3200">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gradFill>
            <a:gsLst>
              <a:gs pos="0">
                <a:schemeClr val="accent1">
                  <a:lumMod val="40000"/>
                  <a:lumOff val="60000"/>
                  <a:alpha val="100000"/>
                </a:schemeClr>
              </a:gs>
              <a:gs pos="100000">
                <a:schemeClr val="accent1">
                  <a:lumMod val="75000"/>
                  <a:alpha val="100000"/>
                </a:schemeClr>
              </a:gs>
            </a:gsLst>
            <a:lin ang="5400000" scaled="true"/>
          </a:gradFill>
          <a:ln>
            <a:noFill/>
          </a:ln>
        </p:spPr>
        <p:txBody>
          <a:bodyPr vert="horz" wrap="square" lIns="91440" tIns="45720" rIns="91440" bIns="45720" numCol="1" anchor="t" anchorCtr="false" compatLnSpc="true"/>
          <a:lstStyle/>
          <a:p>
            <a:pPr/>
            <a:endParaRPr lang="zh-CN">
              <a:solidFill>
                <a:srgbClr val="041BB8">
                  <a:alpha val="100000"/>
                </a:srgbClr>
              </a:solidFill>
              <a:latin typeface="默认字体"/>
              <a:ea typeface="默认字体"/>
              <a:cs typeface="等线"/>
              <a:sym typeface="思源黑体 CN Normal"/>
            </a:endParaRPr>
          </a:p>
        </p:txBody>
      </p:sp>
      <p:sp>
        <p:nvSpPr>
          <p:cNvPr id="1387" name="Freeform 8"/>
          <p:cNvSpPr>
            <a:spLocks noEditPoints="true"/>
          </p:cNvSpPr>
          <p:nvPr/>
        </p:nvSpPr>
        <p:spPr bwMode="auto">
          <a:xfrm rot="0" flipH="false" flipV="false">
            <a:off x="6689039" y="1997395"/>
            <a:ext cx="401598" cy="658748"/>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1388" name="Freeform 7"/>
          <p:cNvSpPr>
            <a:spLocks noEditPoints="true"/>
          </p:cNvSpPr>
          <p:nvPr/>
        </p:nvSpPr>
        <p:spPr bwMode="auto">
          <a:xfrm rot="0" flipH="false" flipV="false">
            <a:off x="5695990" y="3395249"/>
            <a:ext cx="400010" cy="657160"/>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1389" name="Freeform 8"/>
          <p:cNvSpPr>
            <a:spLocks noEditPoints="true"/>
          </p:cNvSpPr>
          <p:nvPr/>
        </p:nvSpPr>
        <p:spPr bwMode="auto">
          <a:xfrm rot="0" flipH="false" flipV="false">
            <a:off x="3729242" y="1101913"/>
            <a:ext cx="401598" cy="658748"/>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1390" name="" descr="{&quot;isTemplate&quot;:true,&quot;type&quot;:&quot;title&quot;,&quot;canOmit&quot;:false,&quot;range&quot;:0}"/>
          <p:cNvSpPr txBox="true"/>
          <p:nvPr/>
        </p:nvSpPr>
        <p:spPr>
          <a:xfrm rot="0" flipH="false" flipV="false">
            <a:off x="660331" y="418335"/>
            <a:ext cx="10668000" cy="520700"/>
          </a:xfrm>
          <a:prstGeom prst="rect">
            <a:avLst/>
          </a:prstGeom>
          <a:noFill/>
        </p:spPr>
        <p:txBody>
          <a:bodyPr wrap="square" lIns="89991" tIns="46795" rIns="89991" bIns="46795" rtlCol="false" anchor="b" anchorCtr="false">
            <a:spAutoFit/>
          </a:bodyPr>
          <a:lstStyle/>
          <a:p>
            <a:pPr marL="0" indent="0" algn="l">
              <a:lnSpc>
                <a:spcPct val="100000"/>
              </a:lnSpc>
              <a:buNone/>
            </a:pPr>
            <a:r>
              <a:rPr lang="zh-CN" sz="2799" b="true">
                <a:latin typeface="默认字体"/>
                <a:ea typeface="默认字体"/>
                <a:cs typeface="+mn-cs"/>
              </a:rPr>
              <a:t>系统优势与创新亮点</a:t>
            </a:r>
            <a:endParaRPr lang="en-US" sz="2799" b="true">
              <a:latin typeface="默认字体"/>
              <a:ea typeface="默认字体"/>
              <a:cs typeface="+mn-cs"/>
            </a:endParaRPr>
          </a:p>
        </p:txBody>
      </p:sp>
      <p:sp>
        <p:nvSpPr>
          <p:cNvPr id="1391" name="Freeform 7"/>
          <p:cNvSpPr>
            <a:spLocks noEditPoints="true"/>
          </p:cNvSpPr>
          <p:nvPr/>
        </p:nvSpPr>
        <p:spPr bwMode="auto">
          <a:xfrm rot="0" flipH="false" flipV="false">
            <a:off x="5041150" y="5309193"/>
            <a:ext cx="400010" cy="657160"/>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1392" name="TextBox 16" descr="{&quot;isTemplate&quot;:true,&quot;type&quot;:&quot;title&quot;,&quot;canOmit&quot;:false,&quot;range&quot;:0}"/>
          <p:cNvSpPr txBox="true"/>
          <p:nvPr/>
        </p:nvSpPr>
        <p:spPr>
          <a:xfrm rot="0" flipH="false" flipV="false">
            <a:off x="4682048" y="5237724"/>
            <a:ext cx="3599650" cy="40004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多维数据可视化：</a:t>
            </a:r>
            <a:endParaRPr/>
          </a:p>
        </p:txBody>
      </p:sp>
      <p:sp>
        <p:nvSpPr>
          <p:cNvPr id="1393" name="矩形 18" descr="{&quot;isTemplate&quot;:true,&quot;type&quot;:&quot;content&quot;,&quot;canOmit&quot;:false,&quot;range&quot;:0}"/>
          <p:cNvSpPr/>
          <p:nvPr/>
        </p:nvSpPr>
        <p:spPr>
          <a:xfrm rot="0" flipH="false" flipV="false">
            <a:off x="5895995" y="5637773"/>
            <a:ext cx="2385703" cy="877066"/>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交通数据可视化：</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显示多维交通情况：</a:t>
            </a:r>
            <a:r>
              <a:rPr lang="en-US" sz="1399">
                <a:solidFill>
                  <a:schemeClr val="tx1">
                    <a:alpha val="100000"/>
                  </a:schemeClr>
                </a:solidFill>
                <a:latin typeface="默认字体"/>
                <a:ea typeface="默认字体"/>
                <a:cs typeface="思源黑体 CN Medium"/>
                <a:sym typeface="思源黑体 CN Normal"/>
              </a:rPr>
              <a:t>3.</a:t>
            </a:r>
            <a:r>
              <a:rPr lang="zh-CN" sz="1399">
                <a:solidFill>
                  <a:schemeClr val="tx1">
                    <a:alpha val="100000"/>
                  </a:schemeClr>
                </a:solidFill>
                <a:latin typeface="默认字体"/>
                <a:ea typeface="默认字体"/>
                <a:cs typeface="思源黑体 CN Medium"/>
                <a:sym typeface="思源黑体 CN Normal"/>
              </a:rPr>
              <a:t>预测结果及建议，增强用户体验。</a:t>
            </a:r>
            <a:endParaRPr/>
          </a:p>
        </p:txBody>
      </p:sp>
    </p:spTree>
  </p:cSld>
  <p:clrMapOvr>
    <a:masterClrMapping/>
  </p:clrMapOvr>
</p:sld>
</file>

<file path=ppt/slides/slide63.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1394" name=""/>
        <p:cNvGrpSpPr/>
        <p:nvPr/>
      </p:nvGrpSpPr>
      <p:grpSpPr>
        <a:xfrm>
          <a:off x="0" y="0"/>
          <a:ext cx="0" cy="0"/>
          <a:chOff x="0" y="0"/>
          <a:chExt cx="0" cy="0"/>
        </a:xfrm>
      </p:grpSpPr>
      <p:sp>
        <p:nvSpPr>
          <p:cNvPr id="1395"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396" name="标题 1"/>
          <p:cNvSpPr txBox="true"/>
          <p:nvPr/>
        </p:nvSpPr>
        <p:spPr>
          <a:xfrm rot="0" flipH="false" flipV="false">
            <a:off x="6268772"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6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9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6"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9" y="204555"/>
                </a:lnTo>
                <a:lnTo>
                  <a:pt x="50" y="203674"/>
                </a:lnTo>
                <a:lnTo>
                  <a:pt x="148" y="203414"/>
                </a:lnTo>
                <a:lnTo>
                  <a:pt x="0" y="202682"/>
                </a:lnTo>
                <a:lnTo>
                  <a:pt x="15928" y="123789"/>
                </a:lnTo>
                <a:cubicBezTo>
                  <a:pt x="46697" y="51044"/>
                  <a:pt x="118729" y="0"/>
                  <a:pt x="202682" y="0"/>
                </a:cubicBezTo>
                <a:close/>
              </a:path>
            </a:pathLst>
          </a:custGeom>
          <a:solidFill>
            <a:schemeClr val="accent2"/>
          </a:solidFill>
          <a:ln w="12700" cap="flat">
            <a:noFill/>
            <a:miter/>
          </a:ln>
          <a:effectLst/>
        </p:spPr>
        <p:txBody>
          <a:bodyPr vert="horz" wrap="square" lIns="50800" tIns="50800" rIns="50800" bIns="50800" rtlCol="false" anchor="ctr"/>
          <a:lstStyle/>
          <a:p>
            <a:pPr algn="l">
              <a:lnSpc>
                <a:spcPct val="110000"/>
              </a:lnSpc>
            </a:pPr>
            <a:endParaRPr lang="zh-CN"/>
          </a:p>
        </p:txBody>
      </p:sp>
      <p:sp>
        <p:nvSpPr>
          <p:cNvPr id="1397" name="标题 1"/>
          <p:cNvSpPr txBox="true"/>
          <p:nvPr/>
        </p:nvSpPr>
        <p:spPr>
          <a:xfrm rot="16200000" flipH="false" flipV="false">
            <a:off x="6617520" y="5415346"/>
            <a:ext cx="151716" cy="155911"/>
          </a:xfrm>
          <a:custGeom>
            <a:avLst/>
            <a:gdLst/>
            <a:rect l="0" t="0" r="r" b="b"/>
            <a:pathLst>
              <a:path w="21519" h="21600" extrusionOk="false">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false" anchor="ctr"/>
          <a:lstStyle/>
          <a:p>
            <a:pPr algn="l">
              <a:lnSpc>
                <a:spcPct val="110000"/>
              </a:lnSpc>
            </a:pPr>
            <a:endParaRPr lang="zh-CN"/>
          </a:p>
        </p:txBody>
      </p:sp>
      <p:sp>
        <p:nvSpPr>
          <p:cNvPr id="1398" name="标题 1"/>
          <p:cNvSpPr txBox="true"/>
          <p:nvPr/>
        </p:nvSpPr>
        <p:spPr>
          <a:xfrm rot="0" flipH="false" flipV="false">
            <a:off x="6313063" y="1567657"/>
            <a:ext cx="4850080" cy="2728485"/>
          </a:xfrm>
          <a:prstGeom prst="roundRect">
            <a:avLst>
              <a:gd name="adj" fmla="val 6436"/>
            </a:avLst>
          </a:prstGeom>
          <a:solidFill>
            <a:schemeClr val="bg1"/>
          </a:solidFill>
          <a:ln w="38100" cap="sq">
            <a:noFill/>
            <a:miter/>
            <a:headEnd/>
            <a:tailEnd/>
          </a:ln>
          <a:effectLst>
            <a:outerShdw blurRad="381000" dist="127000" dir="2700000" sx="100000" sy="100000" kx="0" ky="0" algn="tl" rotWithShape="false">
              <a:schemeClr val="tx1">
                <a:lumMod val="85000"/>
                <a:lumOff val="15000"/>
                <a:alpha val="15000"/>
              </a:schemeClr>
            </a:outerShdw>
          </a:effectLst>
        </p:spPr>
        <p:txBody>
          <a:bodyPr vert="horz" wrap="square" lIns="38102" tIns="38102" rIns="38102" bIns="38102" rtlCol="false" anchor="ctr"/>
          <a:lstStyle/>
          <a:p>
            <a:pPr algn="ctr">
              <a:lnSpc>
                <a:spcPct val="110000"/>
              </a:lnSpc>
            </a:pPr>
            <a:endParaRPr lang="zh-CN"/>
          </a:p>
        </p:txBody>
      </p:sp>
      <p:sp>
        <p:nvSpPr>
          <p:cNvPr id="1399" name="标题 1"/>
          <p:cNvSpPr txBox="true"/>
          <p:nvPr/>
        </p:nvSpPr>
        <p:spPr>
          <a:xfrm rot="0" flipH="false" flipV="false">
            <a:off x="6314077" y="1567706"/>
            <a:ext cx="4848052" cy="171269"/>
          </a:xfrm>
          <a:custGeom>
            <a:avLst/>
            <a:gdLst/>
            <a:rect l="0" t="0" r="r" b="b"/>
            <a:pathLst>
              <a:path w="21600" h="21598" extrusionOk="false">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2"/>
          </a:solidFill>
          <a:ln w="12700" cap="flat">
            <a:noFill/>
            <a:miter/>
          </a:ln>
          <a:effectLst/>
        </p:spPr>
        <p:txBody>
          <a:bodyPr vert="horz" wrap="square" lIns="0" tIns="0" rIns="0" bIns="0" rtlCol="false" anchor="ctr"/>
          <a:lstStyle/>
          <a:p>
            <a:pPr algn="l">
              <a:lnSpc>
                <a:spcPct val="110000"/>
              </a:lnSpc>
            </a:pPr>
            <a:endParaRPr lang="zh-CN"/>
          </a:p>
        </p:txBody>
      </p:sp>
      <p:sp>
        <p:nvSpPr>
          <p:cNvPr id="1400" name="标题 1"/>
          <p:cNvSpPr txBox="true"/>
          <p:nvPr/>
        </p:nvSpPr>
        <p:spPr>
          <a:xfrm rot="0" flipH="false" flipV="false">
            <a:off x="1028857"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7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8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7"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8" y="204555"/>
                </a:lnTo>
                <a:lnTo>
                  <a:pt x="50" y="203674"/>
                </a:lnTo>
                <a:lnTo>
                  <a:pt x="148" y="203414"/>
                </a:lnTo>
                <a:lnTo>
                  <a:pt x="0" y="202682"/>
                </a:lnTo>
                <a:lnTo>
                  <a:pt x="15928" y="123789"/>
                </a:lnTo>
                <a:cubicBezTo>
                  <a:pt x="46697" y="51044"/>
                  <a:pt x="118729" y="0"/>
                  <a:pt x="202682" y="0"/>
                </a:cubicBezTo>
                <a:close/>
              </a:path>
            </a:pathLst>
          </a:custGeom>
          <a:solidFill>
            <a:schemeClr val="accent1"/>
          </a:solidFill>
          <a:ln w="12700" cap="flat">
            <a:noFill/>
            <a:miter/>
          </a:ln>
          <a:effectLst/>
        </p:spPr>
        <p:txBody>
          <a:bodyPr vert="horz" wrap="square" lIns="50800" tIns="50800" rIns="50800" bIns="50800" rtlCol="false" anchor="ctr"/>
          <a:lstStyle/>
          <a:p>
            <a:pPr algn="l">
              <a:lnSpc>
                <a:spcPct val="110000"/>
              </a:lnSpc>
            </a:pPr>
            <a:endParaRPr lang="zh-CN"/>
          </a:p>
        </p:txBody>
      </p:sp>
      <p:sp>
        <p:nvSpPr>
          <p:cNvPr id="1401" name="标题 1"/>
          <p:cNvSpPr txBox="true"/>
          <p:nvPr/>
        </p:nvSpPr>
        <p:spPr>
          <a:xfrm rot="16200000" flipH="false" flipV="false">
            <a:off x="1377606" y="5415346"/>
            <a:ext cx="151717" cy="155911"/>
          </a:xfrm>
          <a:custGeom>
            <a:avLst/>
            <a:gdLst/>
            <a:rect l="0" t="0" r="r" b="b"/>
            <a:pathLst>
              <a:path w="21519" h="21600" extrusionOk="false">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false" anchor="ctr"/>
          <a:lstStyle/>
          <a:p>
            <a:pPr algn="l">
              <a:lnSpc>
                <a:spcPct val="110000"/>
              </a:lnSpc>
            </a:pPr>
            <a:endParaRPr lang="zh-CN"/>
          </a:p>
        </p:txBody>
      </p:sp>
      <p:sp>
        <p:nvSpPr>
          <p:cNvPr id="1402" name="标题 1"/>
          <p:cNvSpPr txBox="true"/>
          <p:nvPr/>
        </p:nvSpPr>
        <p:spPr>
          <a:xfrm rot="0" flipH="false" flipV="false">
            <a:off x="1073148" y="2140554"/>
            <a:ext cx="4850080" cy="2728485"/>
          </a:xfrm>
          <a:prstGeom prst="roundRect">
            <a:avLst>
              <a:gd name="adj" fmla="val 6436"/>
            </a:avLst>
          </a:prstGeom>
          <a:solidFill>
            <a:schemeClr val="bg1"/>
          </a:solidFill>
          <a:ln w="38100" cap="sq">
            <a:noFill/>
            <a:miter/>
            <a:headEnd/>
            <a:tailEnd/>
          </a:ln>
          <a:effectLst>
            <a:outerShdw blurRad="381000" dist="127000" dir="2700000" sx="100000" sy="100000" kx="0" ky="0" algn="tl" rotWithShape="false">
              <a:schemeClr val="tx1">
                <a:lumMod val="85000"/>
                <a:lumOff val="15000"/>
                <a:alpha val="15000"/>
              </a:schemeClr>
            </a:outerShdw>
          </a:effectLst>
        </p:spPr>
        <p:txBody>
          <a:bodyPr vert="horz" wrap="square" lIns="38102" tIns="38102" rIns="38102" bIns="38102" rtlCol="false" anchor="ctr"/>
          <a:lstStyle/>
          <a:p>
            <a:pPr algn="ctr">
              <a:lnSpc>
                <a:spcPct val="110000"/>
              </a:lnSpc>
            </a:pPr>
            <a:endParaRPr lang="zh-CN"/>
          </a:p>
        </p:txBody>
      </p:sp>
      <p:sp>
        <p:nvSpPr>
          <p:cNvPr id="1403" name="标题 1"/>
          <p:cNvSpPr txBox="true"/>
          <p:nvPr/>
        </p:nvSpPr>
        <p:spPr>
          <a:xfrm rot="0" flipH="false" flipV="false">
            <a:off x="1074162" y="2140603"/>
            <a:ext cx="4848052" cy="171269"/>
          </a:xfrm>
          <a:custGeom>
            <a:avLst/>
            <a:gdLst/>
            <a:rect l="0" t="0" r="r" b="b"/>
            <a:pathLst>
              <a:path w="21600" h="21598" extrusionOk="false">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1"/>
          </a:solidFill>
          <a:ln w="12700" cap="flat">
            <a:noFill/>
            <a:miter/>
          </a:ln>
          <a:effectLst/>
        </p:spPr>
        <p:txBody>
          <a:bodyPr vert="horz" wrap="square" lIns="0" tIns="0" rIns="0" bIns="0" rtlCol="false" anchor="ctr"/>
          <a:lstStyle/>
          <a:p>
            <a:pPr algn="l">
              <a:lnSpc>
                <a:spcPct val="110000"/>
              </a:lnSpc>
            </a:pPr>
            <a:endParaRPr lang="zh-CN"/>
          </a:p>
        </p:txBody>
      </p:sp>
      <p:sp>
        <p:nvSpPr>
          <p:cNvPr id="1404" name="标题 1"/>
          <p:cNvSpPr txBox="true"/>
          <p:nvPr/>
        </p:nvSpPr>
        <p:spPr>
          <a:xfrm rot="0" flipH="false" flipV="false">
            <a:off x="1344842" y="2556995"/>
            <a:ext cx="4306693" cy="2094754"/>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采用大数据和人工智能技术，实现交通拥堵的精准预测和智能化决策。</a:t>
            </a:r>
            <a:endParaRPr lang="zh-CN"/>
          </a:p>
        </p:txBody>
      </p:sp>
      <p:sp>
        <p:nvSpPr>
          <p:cNvPr id="1405" name="标题 1"/>
          <p:cNvSpPr txBox="true"/>
          <p:nvPr/>
        </p:nvSpPr>
        <p:spPr>
          <a:xfrm rot="0" flipH="false" flipV="false">
            <a:off x="6584757" y="1982312"/>
            <a:ext cx="4306693" cy="2094754"/>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基于前后端分离架构和微服务架构，提高系统的可维护性和可扩展性。</a:t>
            </a:r>
            <a:endParaRPr lang="zh-CN"/>
          </a:p>
        </p:txBody>
      </p:sp>
      <p:sp>
        <p:nvSpPr>
          <p:cNvPr id="1406" name="标题 1"/>
          <p:cNvSpPr txBox="true"/>
          <p:nvPr/>
        </p:nvSpPr>
        <p:spPr>
          <a:xfrm rot="0" flipH="false" flipV="false">
            <a:off x="2420127" y="5323429"/>
            <a:ext cx="2139400" cy="367028"/>
          </a:xfrm>
          <a:prstGeom prst="rect">
            <a:avLst/>
          </a:prstGeom>
          <a:noFill/>
          <a:ln>
            <a:noFill/>
          </a:ln>
        </p:spPr>
        <p:txBody>
          <a:bodyPr vert="horz" wrap="square" lIns="0" tIns="0" rIns="0" bIns="0" rtlCol="false" anchor="ctr"/>
          <a:lstStyle/>
          <a:p>
            <a:pPr algn="ctr">
              <a:lnSpc>
                <a:spcPct val="150000"/>
              </a:lnSpc>
            </a:pPr>
            <a:r>
              <a:rPr lang="en-US" sz="2000">
                <a:ln w="12700">
                  <a:noFill/>
                </a:ln>
                <a:solidFill>
                  <a:schemeClr val="tx1">
                    <a:alpha val="100000"/>
                  </a:schemeClr>
                </a:solidFill>
                <a:latin typeface="OPPOSans H"/>
                <a:ea typeface="OPPOSans H"/>
                <a:cs typeface="OPPOSans H"/>
              </a:rPr>
              <a:t>PART 01</a:t>
            </a:r>
            <a:endParaRPr lang="zh-CN"/>
          </a:p>
        </p:txBody>
      </p:sp>
      <p:sp>
        <p:nvSpPr>
          <p:cNvPr id="1407" name="标题 1"/>
          <p:cNvSpPr txBox="true"/>
          <p:nvPr/>
        </p:nvSpPr>
        <p:spPr>
          <a:xfrm rot="0" flipH="false" flipV="false">
            <a:off x="7665227" y="5323429"/>
            <a:ext cx="2139400" cy="367028"/>
          </a:xfrm>
          <a:prstGeom prst="rect">
            <a:avLst/>
          </a:prstGeom>
          <a:noFill/>
          <a:ln>
            <a:noFill/>
          </a:ln>
        </p:spPr>
        <p:txBody>
          <a:bodyPr vert="horz" wrap="square" lIns="0" tIns="0" rIns="0" bIns="0" rtlCol="false" anchor="ctr"/>
          <a:lstStyle/>
          <a:p>
            <a:pPr algn="ctr">
              <a:lnSpc>
                <a:spcPct val="150000"/>
              </a:lnSpc>
            </a:pPr>
            <a:r>
              <a:rPr lang="en-US" sz="2000">
                <a:ln w="12700">
                  <a:noFill/>
                </a:ln>
                <a:solidFill>
                  <a:schemeClr val="tx1">
                    <a:alpha val="100000"/>
                  </a:schemeClr>
                </a:solidFill>
                <a:latin typeface="OPPOSans H"/>
                <a:ea typeface="OPPOSans H"/>
                <a:cs typeface="OPPOSans H"/>
              </a:rPr>
              <a:t>PART 02</a:t>
            </a:r>
            <a:endParaRPr lang="zh-CN"/>
          </a:p>
        </p:txBody>
      </p:sp>
      <p:sp>
        <p:nvSpPr>
          <p:cNvPr id="1408"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409"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410"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系统的优势与创新点</a:t>
            </a:r>
            <a:endParaRPr lang="zh-CN"/>
          </a:p>
        </p:txBody>
      </p:sp>
    </p:spTree>
  </p:cSld>
</p:sld>
</file>

<file path=ppt/slides/slide6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411" name=""/>
        <p:cNvGrpSpPr/>
        <p:nvPr/>
      </p:nvGrpSpPr>
      <p:grpSpPr>
        <a:xfrm>
          <a:off x="0" y="0"/>
          <a:ext cx="0" cy="0"/>
          <a:chOff x="0" y="0"/>
          <a:chExt cx="0" cy="0"/>
        </a:xfrm>
      </p:grpSpPr>
      <p:sp>
        <p:nvSpPr>
          <p:cNvPr id="1412"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13" name="标题 1"/>
          <p:cNvSpPr txBox="true"/>
          <p:nvPr/>
        </p:nvSpPr>
        <p:spPr>
          <a:xfrm rot="10800000" flipH="false" flipV="false">
            <a:off x="1571752" y="3767200"/>
            <a:ext cx="9947148" cy="1810754"/>
          </a:xfrm>
          <a:custGeom>
            <a:avLst/>
            <a:gdLst>
              <a:gd name="connsiteX0" fmla="*/ 9760344 w 9947148"/>
              <a:gd name="connsiteY0" fmla="*/ 1810754 h 1810754"/>
              <a:gd name="connsiteX1" fmla="*/ 413952 w 9947148"/>
              <a:gd name="connsiteY1" fmla="*/ 1810754 h 1810754"/>
              <a:gd name="connsiteX2" fmla="*/ 227148 w 9947148"/>
              <a:gd name="connsiteY2" fmla="*/ 1623950 h 1810754"/>
              <a:gd name="connsiteX3" fmla="*/ 227148 w 9947148"/>
              <a:gd name="connsiteY3" fmla="*/ 1554671 h 1810754"/>
              <a:gd name="connsiteX4" fmla="*/ 227148 w 9947148"/>
              <a:gd name="connsiteY4" fmla="*/ 1145324 h 1810754"/>
              <a:gd name="connsiteX5" fmla="*/ 209299 w 9947148"/>
              <a:gd name="connsiteY5" fmla="*/ 1049836 h 1810754"/>
              <a:gd name="connsiteX6" fmla="*/ 0 w 9947148"/>
              <a:gd name="connsiteY6" fmla="*/ 900000 h 1810754"/>
              <a:gd name="connsiteX7" fmla="*/ 209299 w 9947148"/>
              <a:gd name="connsiteY7" fmla="*/ 750164 h 1810754"/>
              <a:gd name="connsiteX8" fmla="*/ 227148 w 9947148"/>
              <a:gd name="connsiteY8" fmla="*/ 654677 h 1810754"/>
              <a:gd name="connsiteX9" fmla="*/ 227148 w 9947148"/>
              <a:gd name="connsiteY9" fmla="*/ 197558 h 1810754"/>
              <a:gd name="connsiteX10" fmla="*/ 376304 w 9947148"/>
              <a:gd name="connsiteY10" fmla="*/ 14549 h 1810754"/>
              <a:gd name="connsiteX11" fmla="*/ 381574 w 9947148"/>
              <a:gd name="connsiteY11" fmla="*/ 14018 h 1810754"/>
              <a:gd name="connsiteX12" fmla="*/ 408520 w 9947148"/>
              <a:gd name="connsiteY12" fmla="*/ 4984 h 1810754"/>
              <a:gd name="connsiteX13" fmla="*/ 454298 w 9947148"/>
              <a:gd name="connsiteY13" fmla="*/ 0 h 1810754"/>
              <a:gd name="connsiteX14" fmla="*/ 454298 w 9947148"/>
              <a:gd name="connsiteY14" fmla="*/ 10754 h 1810754"/>
              <a:gd name="connsiteX15" fmla="*/ 9760344 w 9947148"/>
              <a:gd name="connsiteY15" fmla="*/ 10754 h 1810754"/>
              <a:gd name="connsiteX16" fmla="*/ 9947148 w 9947148"/>
              <a:gd name="connsiteY16" fmla="*/ 197558 h 1810754"/>
              <a:gd name="connsiteX17" fmla="*/ 9947148 w 9947148"/>
              <a:gd name="connsiteY17" fmla="*/ 1623950 h 1810754"/>
              <a:gd name="connsiteX18" fmla="*/ 9760344 w 9947148"/>
              <a:gd name="connsiteY18" fmla="*/ 1810754 h 1810754"/>
            </a:gdLst>
            <a:rect l="l" t="t" r="r" b="b"/>
            <a:pathLst>
              <a:path w="9947148" h="1810754">
                <a:moveTo>
                  <a:pt x="9760344" y="1810754"/>
                </a:moveTo>
                <a:lnTo>
                  <a:pt x="413952" y="1810754"/>
                </a:lnTo>
                <a:cubicBezTo>
                  <a:pt x="310783" y="1810754"/>
                  <a:pt x="227148" y="1727119"/>
                  <a:pt x="227148" y="1623950"/>
                </a:cubicBezTo>
                <a:lnTo>
                  <a:pt x="227148" y="1554671"/>
                </a:lnTo>
                <a:lnTo>
                  <a:pt x="227148" y="1145324"/>
                </a:lnTo>
                <a:lnTo>
                  <a:pt x="209299" y="1049836"/>
                </a:lnTo>
                <a:cubicBezTo>
                  <a:pt x="174815" y="961784"/>
                  <a:pt x="94088" y="900000"/>
                  <a:pt x="0" y="900000"/>
                </a:cubicBezTo>
                <a:cubicBezTo>
                  <a:pt x="94088" y="900000"/>
                  <a:pt x="174815" y="838216"/>
                  <a:pt x="209299" y="750164"/>
                </a:cubicBezTo>
                <a:lnTo>
                  <a:pt x="227148" y="654677"/>
                </a:lnTo>
                <a:lnTo>
                  <a:pt x="227148" y="197558"/>
                </a:lnTo>
                <a:cubicBezTo>
                  <a:pt x="227148" y="107285"/>
                  <a:pt x="291181" y="31968"/>
                  <a:pt x="376304" y="14549"/>
                </a:cubicBezTo>
                <a:lnTo>
                  <a:pt x="381574" y="14018"/>
                </a:lnTo>
                <a:lnTo>
                  <a:pt x="408520" y="4984"/>
                </a:lnTo>
                <a:cubicBezTo>
                  <a:pt x="423306" y="1716"/>
                  <a:pt x="438617" y="0"/>
                  <a:pt x="454298" y="0"/>
                </a:cubicBezTo>
                <a:lnTo>
                  <a:pt x="454298" y="10754"/>
                </a:lnTo>
                <a:lnTo>
                  <a:pt x="9760344" y="10754"/>
                </a:lnTo>
                <a:cubicBezTo>
                  <a:pt x="9863513" y="10754"/>
                  <a:pt x="9947148" y="94389"/>
                  <a:pt x="9947148" y="197558"/>
                </a:cubicBezTo>
                <a:lnTo>
                  <a:pt x="9947148" y="1623950"/>
                </a:lnTo>
                <a:cubicBezTo>
                  <a:pt x="9947148" y="1727119"/>
                  <a:pt x="9863513" y="1810754"/>
                  <a:pt x="9760344" y="1810754"/>
                </a:cubicBezTo>
                <a:close/>
              </a:path>
            </a:pathLst>
          </a:custGeom>
          <a:solidFill>
            <a:schemeClr val="bg1">
              <a:lumMod val="95000"/>
            </a:schemeClr>
          </a:solidFill>
          <a:ln w="6350" cap="sq">
            <a:noFill/>
            <a:miter/>
          </a:ln>
        </p:spPr>
        <p:txBody>
          <a:bodyPr vert="horz" wrap="square" lIns="91440" tIns="45720" rIns="91440" bIns="45720" rtlCol="false" anchor="ctr"/>
          <a:lstStyle/>
          <a:p>
            <a:pPr algn="ctr">
              <a:lnSpc>
                <a:spcPct val="110000"/>
              </a:lnSpc>
            </a:pPr>
            <a:endParaRPr lang="zh-CN"/>
          </a:p>
        </p:txBody>
      </p:sp>
      <p:sp>
        <p:nvSpPr>
          <p:cNvPr id="1414" name="标题 1"/>
          <p:cNvSpPr txBox="true"/>
          <p:nvPr/>
        </p:nvSpPr>
        <p:spPr>
          <a:xfrm rot="0" flipH="false" flipV="false">
            <a:off x="660400" y="1697200"/>
            <a:ext cx="9947149" cy="1800000"/>
          </a:xfrm>
          <a:custGeom>
            <a:avLst/>
            <a:gdLst>
              <a:gd name="connsiteX0" fmla="*/ 413953 w 9947149"/>
              <a:gd name="connsiteY0" fmla="*/ 0 h 1800000"/>
              <a:gd name="connsiteX1" fmla="*/ 454298 w 9947149"/>
              <a:gd name="connsiteY1" fmla="*/ 0 h 1800000"/>
              <a:gd name="connsiteX2" fmla="*/ 9760345 w 9947149"/>
              <a:gd name="connsiteY2" fmla="*/ 0 h 1800000"/>
              <a:gd name="connsiteX3" fmla="*/ 9947149 w 9947149"/>
              <a:gd name="connsiteY3" fmla="*/ 186804 h 1800000"/>
              <a:gd name="connsiteX4" fmla="*/ 9947149 w 9947149"/>
              <a:gd name="connsiteY4" fmla="*/ 1613196 h 1800000"/>
              <a:gd name="connsiteX5" fmla="*/ 9760345 w 9947149"/>
              <a:gd name="connsiteY5" fmla="*/ 1800000 h 1800000"/>
              <a:gd name="connsiteX6" fmla="*/ 454297 w 9947149"/>
              <a:gd name="connsiteY6" fmla="*/ 1800000 h 1800000"/>
              <a:gd name="connsiteX7" fmla="*/ 413953 w 9947149"/>
              <a:gd name="connsiteY7" fmla="*/ 1800000 h 1800000"/>
              <a:gd name="connsiteX8" fmla="*/ 227149 w 9947149"/>
              <a:gd name="connsiteY8" fmla="*/ 1613196 h 1800000"/>
              <a:gd name="connsiteX9" fmla="*/ 227149 w 9947149"/>
              <a:gd name="connsiteY9" fmla="*/ 1554677 h 1800000"/>
              <a:gd name="connsiteX10" fmla="*/ 227148 w 9947149"/>
              <a:gd name="connsiteY10" fmla="*/ 1554671 h 1800000"/>
              <a:gd name="connsiteX11" fmla="*/ 227149 w 9947149"/>
              <a:gd name="connsiteY11" fmla="*/ 1145329 h 1800000"/>
              <a:gd name="connsiteX12" fmla="*/ 0 w 9947149"/>
              <a:gd name="connsiteY12" fmla="*/ 900000 h 1800000"/>
              <a:gd name="connsiteX13" fmla="*/ 227149 w 9947149"/>
              <a:gd name="connsiteY13" fmla="*/ 654671 h 1800000"/>
              <a:gd name="connsiteX14" fmla="*/ 227149 w 9947149"/>
              <a:gd name="connsiteY14" fmla="*/ 245329 h 1800000"/>
              <a:gd name="connsiteX15" fmla="*/ 227149 w 9947149"/>
              <a:gd name="connsiteY15" fmla="*/ 186804 h 1800000"/>
              <a:gd name="connsiteX16" fmla="*/ 413953 w 9947149"/>
              <a:gd name="connsiteY16" fmla="*/ 0 h 1800000"/>
            </a:gdLst>
            <a:rect l="l" t="t" r="r" b="b"/>
            <a:pathLst>
              <a:path w="9947149" h="1800000">
                <a:moveTo>
                  <a:pt x="413953" y="0"/>
                </a:moveTo>
                <a:lnTo>
                  <a:pt x="454298" y="0"/>
                </a:lnTo>
                <a:lnTo>
                  <a:pt x="9760345" y="0"/>
                </a:lnTo>
                <a:cubicBezTo>
                  <a:pt x="9863514" y="0"/>
                  <a:pt x="9947149" y="83635"/>
                  <a:pt x="9947149" y="186804"/>
                </a:cubicBezTo>
                <a:lnTo>
                  <a:pt x="9947149" y="1613196"/>
                </a:lnTo>
                <a:cubicBezTo>
                  <a:pt x="9947149" y="1716365"/>
                  <a:pt x="9863514" y="1800000"/>
                  <a:pt x="9760345" y="1800000"/>
                </a:cubicBezTo>
                <a:lnTo>
                  <a:pt x="454297" y="1800000"/>
                </a:lnTo>
                <a:lnTo>
                  <a:pt x="413953" y="1800000"/>
                </a:lnTo>
                <a:cubicBezTo>
                  <a:pt x="310784" y="1800000"/>
                  <a:pt x="227149" y="1716365"/>
                  <a:pt x="227149" y="1613196"/>
                </a:cubicBezTo>
                <a:lnTo>
                  <a:pt x="227149" y="1554677"/>
                </a:lnTo>
                <a:lnTo>
                  <a:pt x="227148" y="1554671"/>
                </a:lnTo>
                <a:cubicBezTo>
                  <a:pt x="227148" y="1418224"/>
                  <a:pt x="227149" y="1281776"/>
                  <a:pt x="227149" y="1145329"/>
                </a:cubicBezTo>
                <a:cubicBezTo>
                  <a:pt x="227149" y="1009838"/>
                  <a:pt x="125451" y="900000"/>
                  <a:pt x="0" y="900000"/>
                </a:cubicBezTo>
                <a:cubicBezTo>
                  <a:pt x="125451" y="900000"/>
                  <a:pt x="227149" y="790162"/>
                  <a:pt x="227149" y="654671"/>
                </a:cubicBezTo>
                <a:lnTo>
                  <a:pt x="227149" y="245329"/>
                </a:lnTo>
                <a:lnTo>
                  <a:pt x="227149" y="186804"/>
                </a:lnTo>
                <a:cubicBezTo>
                  <a:pt x="227149" y="83635"/>
                  <a:pt x="310784" y="0"/>
                  <a:pt x="413953" y="0"/>
                </a:cubicBezTo>
                <a:close/>
              </a:path>
            </a:pathLst>
          </a:custGeom>
          <a:solidFill>
            <a:schemeClr val="bg1">
              <a:lumMod val="95000"/>
            </a:schemeClr>
          </a:solidFill>
          <a:ln w="6350" cap="sq">
            <a:noFill/>
            <a:miter/>
          </a:ln>
        </p:spPr>
        <p:txBody>
          <a:bodyPr vert="horz" wrap="square" lIns="91440" tIns="45720" rIns="91440" bIns="45720" rtlCol="false" anchor="ctr"/>
          <a:lstStyle/>
          <a:p>
            <a:pPr algn="ctr">
              <a:lnSpc>
                <a:spcPct val="110000"/>
              </a:lnSpc>
            </a:pPr>
            <a:endParaRPr lang="zh-CN"/>
          </a:p>
        </p:txBody>
      </p:sp>
      <p:sp>
        <p:nvSpPr>
          <p:cNvPr id="1415" name="标题 1"/>
          <p:cNvSpPr txBox="true"/>
          <p:nvPr/>
        </p:nvSpPr>
        <p:spPr>
          <a:xfrm rot="0" flipH="false" flipV="false">
            <a:off x="1247549" y="1827500"/>
            <a:ext cx="9000000" cy="1501300"/>
          </a:xfrm>
          <a:prstGeom prst="rect">
            <a:avLst/>
          </a:prstGeom>
          <a:noFill/>
          <a:ln cap="sq">
            <a:noFill/>
          </a:ln>
          <a:effectLst/>
        </p:spPr>
        <p:txBody>
          <a:bodyPr vert="horz" wrap="square" lIns="0" tIns="0" rIns="0" bIns="0" rtlCol="false" anchor="ctr"/>
          <a:lstStyle/>
          <a:p>
            <a:pPr algn="l">
              <a:lnSpc>
                <a:spcPct val="150000"/>
              </a:lnSpc>
            </a:pPr>
            <a:r>
              <a:rPr lang="en-US" sz="1400">
                <a:ln w="12700">
                  <a:noFill/>
                </a:ln>
                <a:solidFill>
                  <a:schemeClr val="tx1">
                    <a:lumMod val="65000"/>
                    <a:lumOff val="35000"/>
                    <a:alpha val="100000"/>
                  </a:schemeClr>
                </a:solidFill>
                <a:latin typeface="Source Han Sans"/>
                <a:ea typeface="Source Han Sans"/>
                <a:cs typeface="Source Han Sans"/>
              </a:rPr>
              <a:t>进一步优化算法模型，提高预测准确率和系统性能。</a:t>
            </a:r>
            <a:endParaRPr lang="zh-CN"/>
          </a:p>
        </p:txBody>
      </p:sp>
      <p:sp>
        <p:nvSpPr>
          <p:cNvPr id="1416" name="标题 1"/>
          <p:cNvSpPr txBox="true"/>
          <p:nvPr/>
        </p:nvSpPr>
        <p:spPr>
          <a:xfrm rot="0" flipH="false" flipV="false">
            <a:off x="1931752" y="3948300"/>
            <a:ext cx="9000000" cy="1526700"/>
          </a:xfrm>
          <a:prstGeom prst="rect">
            <a:avLst/>
          </a:prstGeom>
          <a:noFill/>
          <a:ln cap="sq">
            <a:noFill/>
          </a:ln>
          <a:effectLst/>
        </p:spPr>
        <p:txBody>
          <a:bodyPr vert="horz" wrap="square" lIns="0" tIns="0" rIns="0" bIns="0" rtlCol="false" anchor="ctr"/>
          <a:lstStyle/>
          <a:p>
            <a:pPr algn="r">
              <a:lnSpc>
                <a:spcPct val="150000"/>
              </a:lnSpc>
            </a:pPr>
            <a:r>
              <a:rPr lang="en-US" sz="1400">
                <a:ln w="12700">
                  <a:noFill/>
                </a:ln>
                <a:solidFill>
                  <a:schemeClr val="tx1">
                    <a:lumMod val="65000"/>
                    <a:lumOff val="35000"/>
                    <a:alpha val="100000"/>
                  </a:schemeClr>
                </a:solidFill>
                <a:latin typeface="Source Han Sans"/>
                <a:ea typeface="Source Han Sans"/>
                <a:cs typeface="Source Han Sans"/>
              </a:rPr>
              <a:t>拓展应用场景，如智能停车、智能物流等，为城市交通管理提供更全面的解决方案。</a:t>
            </a:r>
            <a:endParaRPr lang="zh-CN"/>
          </a:p>
        </p:txBody>
      </p:sp>
      <p:sp>
        <p:nvSpPr>
          <p:cNvPr id="141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41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41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未来优化方向与应用场景</a:t>
            </a:r>
            <a:endParaRPr lang="zh-CN"/>
          </a:p>
        </p:txBody>
      </p:sp>
    </p:spTree>
  </p:cSld>
</p:sld>
</file>

<file path=ppt/slides/slide6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420" name=""/>
        <p:cNvGrpSpPr/>
        <p:nvPr/>
      </p:nvGrpSpPr>
      <p:grpSpPr>
        <a:xfrm>
          <a:off x="0" y="0"/>
          <a:ext cx="0" cy="0"/>
          <a:chOff x="0" y="0"/>
          <a:chExt cx="0" cy="0"/>
        </a:xfrm>
      </p:grpSpPr>
      <p:sp>
        <p:nvSpPr>
          <p:cNvPr id="1421"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2"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3"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4"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5"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6"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7"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428" name="标题 1"/>
          <p:cNvSpPr txBox="true"/>
          <p:nvPr/>
        </p:nvSpPr>
        <p:spPr>
          <a:xfrm rot="0" flipH="false" flipV="false">
            <a:off x="905428" y="2279439"/>
            <a:ext cx="5204808" cy="201933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lumMod val="85000"/>
                    <a:lumOff val="15000"/>
                    <a:alpha val="100000"/>
                  </a:schemeClr>
                </a:solidFill>
                <a:latin typeface="Source Han Sans CN Bold"/>
                <a:ea typeface="Source Han Sans CN Bold"/>
                <a:cs typeface="Source Han Sans CN Bold"/>
              </a:rPr>
              <a:t>谢谢大家</a:t>
            </a:r>
            <a:endParaRPr lang="zh-CN"/>
          </a:p>
        </p:txBody>
      </p:sp>
      <p:sp>
        <p:nvSpPr>
          <p:cNvPr id="1429" name="标题 1"/>
          <p:cNvSpPr txBox="true"/>
          <p:nvPr/>
        </p:nvSpPr>
        <p:spPr>
          <a:xfrm rot="0" flipH="false" flipV="false">
            <a:off x="919689" y="1431974"/>
            <a:ext cx="3050917" cy="913557"/>
          </a:xfrm>
          <a:prstGeom prst="rect">
            <a:avLst/>
          </a:prstGeom>
          <a:noFill/>
          <a:ln cap="sq">
            <a:noFill/>
          </a:ln>
        </p:spPr>
        <p:txBody>
          <a:bodyPr vert="horz" wrap="square" lIns="0" tIns="0" rIns="0" bIns="0" rtlCol="false" anchor="b"/>
          <a:lstStyle/>
          <a:p>
            <a:pPr algn="l">
              <a:lnSpc>
                <a:spcPct val="110000"/>
              </a:lnSpc>
            </a:pPr>
            <a:r>
              <a:rPr lang="en-US" sz="5400">
                <a:ln w="12700">
                  <a:noFill/>
                </a:ln>
                <a:gradFill>
                  <a:gsLst>
                    <a:gs pos="0">
                      <a:srgbClr val="0F6FC6">
                        <a:alpha val="100000"/>
                      </a:srgbClr>
                    </a:gs>
                    <a:gs pos="93000">
                      <a:srgbClr val="C8E3FB">
                        <a:alpha val="0"/>
                      </a:srgbClr>
                    </a:gs>
                  </a:gsLst>
                  <a:lin ang="5400000" scaled="false"/>
                </a:gradFill>
                <a:latin typeface="Source Han Sans CN Bold"/>
                <a:ea typeface="Source Han Sans CN Bold"/>
                <a:cs typeface="Source Han Sans CN Bold"/>
              </a:rPr>
              <a:t>2025</a:t>
            </a:r>
            <a:endParaRPr/>
          </a:p>
        </p:txBody>
      </p:sp>
      <p:sp>
        <p:nvSpPr>
          <p:cNvPr id="1430" name="标题 1"/>
          <p:cNvSpPr txBox="true"/>
          <p:nvPr/>
        </p:nvSpPr>
        <p:spPr>
          <a:xfrm rot="0" flipH="false" flipV="false">
            <a:off x="914400" y="532822"/>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431" name=""/>
        <p:cNvGrpSpPr/>
        <p:nvPr/>
      </p:nvGrpSpPr>
      <p:grpSpPr>
        <a:xfrm>
          <a:off x="0" y="0"/>
          <a:ext cx="0" cy="0"/>
          <a:chOff x="0" y="0"/>
          <a:chExt cx="0" cy="0"/>
        </a:xfrm>
      </p:grpSpPr>
      <p:pic>
        <p:nvPicPr>
          <p:cNvPr id="1432" name="http://photo-static-api.fotomore.com/creative/vcg/400/new/VCG41480187760.jpg?uid=386&amp;timestamp=1685070610&amp;sign=230e6aa22b7032efc14cd6eed1887ab0" descr="templates\picture_hover\&amp;pky140_sjzg_VCG41480187760&amp;"/>
          <p:cNvPicPr>
            <a:picLocks noChangeAspect="true"/>
          </p:cNvPicPr>
          <p:nvPr/>
        </p:nvPicPr>
        <p:blipFill>
          <a:blip r:embed="rId1"/>
          <a:srcRect l="373" t="17433" r="1130" b="23724"/>
          <a:stretch>
            <a:fillRect/>
          </a:stretch>
        </p:blipFill>
        <p:spPr>
          <a:xfrm>
            <a:off x="560705" y="1484630"/>
            <a:ext cx="5534025" cy="2203450"/>
          </a:xfrm>
          <a:custGeom>
            <a:avLst/>
            <a:gdLst/>
            <a:ahLst/>
            <a:cxnLst>
              <a:cxn ang="3">
                <a:pos x="hc" y="t"/>
              </a:cxn>
              <a:cxn ang="cd2">
                <a:pos x="l" y="vc"/>
              </a:cxn>
              <a:cxn ang="cd4">
                <a:pos x="hc" y="b"/>
              </a:cxn>
              <a:cxn ang="0">
                <a:pos x="r" y="vc"/>
              </a:cxn>
            </a:cxnLst>
            <a:rect l="l" t="t" r="r" b="b"/>
            <a:pathLst>
              <a:path w="8715" h="3470">
                <a:moveTo>
                  <a:pt x="0" y="0"/>
                </a:moveTo>
                <a:lnTo>
                  <a:pt x="8137" y="0"/>
                </a:lnTo>
                <a:cubicBezTo>
                  <a:pt x="8456" y="0"/>
                  <a:pt x="8715" y="259"/>
                  <a:pt x="8715" y="578"/>
                </a:cubicBezTo>
                <a:lnTo>
                  <a:pt x="8715" y="3470"/>
                </a:lnTo>
                <a:lnTo>
                  <a:pt x="0" y="3470"/>
                </a:lnTo>
                <a:lnTo>
                  <a:pt x="0" y="0"/>
                </a:lnTo>
                <a:close/>
              </a:path>
            </a:pathLst>
          </a:custGeom>
        </p:spPr>
      </p:pic>
      <p:sp>
        <p:nvSpPr>
          <p:cNvPr id="1433" name="单圆角矩形 16"/>
          <p:cNvSpPr/>
          <p:nvPr/>
        </p:nvSpPr>
        <p:spPr>
          <a:xfrm>
            <a:off x="2227580" y="3422015"/>
            <a:ext cx="3867150" cy="630555"/>
          </a:xfrm>
          <a:prstGeom prst="round1Rect">
            <a:avLst>
              <a:gd name="adj" fmla="val 50000"/>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1434" name="组合 2"/>
          <p:cNvGrpSpPr/>
          <p:nvPr/>
        </p:nvGrpSpPr>
        <p:grpSpPr>
          <a:xfrm>
            <a:off x="462280" y="415290"/>
            <a:ext cx="3580765" cy="647700"/>
            <a:chOff x="728" y="654"/>
            <a:chExt cx="5639" cy="1020"/>
          </a:xfrm>
        </p:grpSpPr>
        <p:sp>
          <p:nvSpPr>
            <p:cNvPr id="1435"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36"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论文的选题背景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1437"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01</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1438" name="单圆角矩形 4"/>
          <p:cNvSpPr/>
          <p:nvPr/>
        </p:nvSpPr>
        <p:spPr>
          <a:xfrm>
            <a:off x="560705" y="3422015"/>
            <a:ext cx="3975100" cy="630555"/>
          </a:xfrm>
          <a:prstGeom prst="round1Rect">
            <a:avLst>
              <a:gd name="adj" fmla="val 50000"/>
            </a:avLst>
          </a:prstGeom>
          <a:gradFill>
            <a:gsLst>
              <a:gs pos="45000">
                <a:schemeClr val="accent4">
                  <a:lumMod val="60000"/>
                  <a:lumOff val="40000"/>
                  <a:alpha val="100000"/>
                </a:schemeClr>
              </a:gs>
              <a:gs pos="100000">
                <a:schemeClr val="accent4">
                  <a:lumMod val="60000"/>
                  <a:lumOff val="40000"/>
                  <a:alpha val="100000"/>
                </a:schemeClr>
              </a:gs>
            </a:gsLst>
            <a:lin ang="27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39" name="文本框 6"/>
          <p:cNvSpPr txBox="true"/>
          <p:nvPr/>
        </p:nvSpPr>
        <p:spPr>
          <a:xfrm>
            <a:off x="560705" y="4881880"/>
            <a:ext cx="5537200" cy="10668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您的正文已经简明扼要，字字珠玑，但信息却错综复杂，需要用更多的文字来表述；但请您尽可能提炼思想的精髓，否则容易造成观者的阅读压力，适得其反。</a:t>
            </a:r>
            <a:endParaRPr lang="zh-CN" sz="1000">
              <a:solidFill>
                <a:schemeClr val="tx1">
                  <a:lumMod val="85000"/>
                  <a:lumOff val="15000"/>
                  <a:alpha val="100000"/>
                </a:schemeClr>
              </a:solidFill>
              <a:latin typeface="仓耳渔阳体 W02"/>
              <a:ea typeface="仓耳渔阳体 W02"/>
              <a:cs typeface="+mn-cs"/>
            </a:endParaRPr>
          </a:p>
        </p:txBody>
      </p:sp>
      <p:grpSp>
        <p:nvGrpSpPr>
          <p:cNvPr id="1440" name="组合 42"/>
          <p:cNvGrpSpPr/>
          <p:nvPr/>
        </p:nvGrpSpPr>
        <p:grpSpPr>
          <a:xfrm>
            <a:off x="543878" y="4358640"/>
            <a:ext cx="3666489" cy="463550"/>
            <a:chOff x="857" y="6864"/>
            <a:chExt cx="5773" cy="730"/>
          </a:xfrm>
        </p:grpSpPr>
        <p:sp>
          <p:nvSpPr>
            <p:cNvPr id="1441" name="矩形 19"/>
            <p:cNvSpPr/>
            <p:nvPr/>
          </p:nvSpPr>
          <p:spPr>
            <a:xfrm rot="16200000" flipH="true">
              <a:off x="3638" y="4541"/>
              <a:ext cx="211" cy="5774"/>
            </a:xfrm>
            <a:prstGeom prst="rect">
              <a:avLst/>
            </a:prstGeom>
            <a:gradFill>
              <a:gsLst>
                <a:gs pos="0">
                  <a:schemeClr val="accent1">
                    <a:lumMod val="40000"/>
                    <a:lumOff val="60000"/>
                    <a:alpha val="100000"/>
                  </a:schemeClr>
                </a:gs>
                <a:gs pos="79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42" name="文本框 10"/>
            <p:cNvSpPr txBox="true"/>
            <p:nvPr/>
          </p:nvSpPr>
          <p:spPr>
            <a:xfrm>
              <a:off x="883" y="6864"/>
              <a:ext cx="4330" cy="730"/>
            </a:xfrm>
            <a:prstGeom prst="rect">
              <a:avLst/>
            </a:prstGeom>
            <a:noFill/>
          </p:spPr>
          <p:txBody>
            <a:bodyPr wrap="square" rtlCol="false" anchor="t">
              <a:spAutoFit/>
            </a:bodyPr>
            <a:p>
              <a:pPr algn="l">
                <a:buClrTx/>
                <a:buSzTx/>
                <a:buFontTx/>
              </a:pPr>
              <a:r>
                <a:rPr lang="zh-CN" sz="2400">
                  <a:solidFill>
                    <a:schemeClr val="tx1">
                      <a:lumMod val="85000"/>
                      <a:lumOff val="15000"/>
                      <a:alpha val="100000"/>
                    </a:schemeClr>
                  </a:solidFill>
                  <a:effectLst/>
                  <a:latin typeface="思源黑体 CN Heavy"/>
                  <a:ea typeface="思源黑体 CN Heavy"/>
                  <a:cs typeface="+mn-cs"/>
                  <a:sym typeface="仓耳渔阳体 W02"/>
                </a:rPr>
                <a:t>论文的选题背景</a:t>
              </a:r>
              <a:endParaRPr lang="zh-CN" sz="2400">
                <a:solidFill>
                  <a:schemeClr val="tx1">
                    <a:lumMod val="85000"/>
                    <a:lumOff val="15000"/>
                    <a:alpha val="100000"/>
                  </a:schemeClr>
                </a:solidFill>
                <a:effectLst/>
                <a:latin typeface="思源黑体 CN Heavy"/>
                <a:ea typeface="思源黑体 CN Heavy"/>
                <a:cs typeface="+mn-cs"/>
                <a:sym typeface="仓耳渔阳体 W02"/>
              </a:endParaRPr>
            </a:p>
          </p:txBody>
        </p:sp>
      </p:grpSp>
      <p:sp>
        <p:nvSpPr>
          <p:cNvPr id="1443" name="文本框 17"/>
          <p:cNvSpPr txBox="true"/>
          <p:nvPr/>
        </p:nvSpPr>
        <p:spPr>
          <a:xfrm>
            <a:off x="4759325" y="3412966"/>
            <a:ext cx="952500" cy="647700"/>
          </a:xfrm>
          <a:prstGeom prst="rect">
            <a:avLst/>
          </a:prstGeom>
          <a:noFill/>
        </p:spPr>
        <p:txBody>
          <a:bodyPr wrap="square" rtlCol="false" anchor="t">
            <a:spAutoFit/>
          </a:bodyPr>
          <a:p>
            <a:pPr algn="ctr"/>
            <a:r>
              <a:rPr lang="en-US" sz="3600">
                <a:ln>
                  <a:solidFill>
                    <a:srgbClr val="D6EAFE">
                      <a:alpha val="100000"/>
                    </a:srgbClr>
                  </a:solidFill>
                </a:ln>
                <a:noFill/>
                <a:effectLst/>
                <a:latin typeface="思源黑体 CN Heavy"/>
                <a:ea typeface="思源黑体 CN Heavy"/>
                <a:cs typeface="+mn-cs"/>
                <a:sym typeface="仓耳渔阳体 W02"/>
              </a:rPr>
              <a:t>01</a:t>
            </a:r>
            <a:endParaRPr lang="en-US" sz="3600">
              <a:ln>
                <a:solidFill>
                  <a:srgbClr val="D6EAFE">
                    <a:alpha val="100000"/>
                  </a:srgbClr>
                </a:solidFill>
              </a:ln>
              <a:noFill/>
              <a:effectLst/>
              <a:latin typeface="思源黑体 CN Heavy"/>
              <a:ea typeface="思源黑体 CN Heavy"/>
              <a:cs typeface="+mn-cs"/>
              <a:sym typeface="仓耳渔阳体 W02"/>
            </a:endParaRPr>
          </a:p>
        </p:txBody>
      </p:sp>
      <p:sp>
        <p:nvSpPr>
          <p:cNvPr id="1444" name="文本框 18"/>
          <p:cNvSpPr txBox="true"/>
          <p:nvPr/>
        </p:nvSpPr>
        <p:spPr>
          <a:xfrm>
            <a:off x="848360" y="3568859"/>
            <a:ext cx="3155950" cy="368300"/>
          </a:xfrm>
          <a:prstGeom prst="rect">
            <a:avLst/>
          </a:prstGeom>
          <a:noFill/>
        </p:spPr>
        <p:txBody>
          <a:bodyPr wrap="square" rtlCol="false">
            <a:spAutoFit/>
          </a:bodyPr>
          <a:p>
            <a:pPr algn="ctr"/>
            <a:r>
              <a:rPr lang="zh-CN">
                <a:solidFill>
                  <a:schemeClr val="bg1">
                    <a:alpha val="100000"/>
                  </a:schemeClr>
                </a:solidFill>
                <a:latin typeface="思源黑体 CN Bold"/>
                <a:ea typeface="思源黑体 CN Bold"/>
                <a:cs typeface="+mn-cs"/>
              </a:rPr>
              <a:t>关键字</a:t>
            </a:r>
            <a:r>
              <a:rPr lang="en-US">
                <a:solidFill>
                  <a:schemeClr val="bg1">
                    <a:alpha val="100000"/>
                  </a:schemeClr>
                </a:solidFill>
                <a:latin typeface="思源黑体 CN Bold"/>
                <a:ea typeface="思源黑体 CN Bold"/>
                <a:cs typeface="+mn-cs"/>
              </a:rPr>
              <a:t>  /  </a:t>
            </a:r>
            <a:r>
              <a:rPr lang="zh-CN">
                <a:solidFill>
                  <a:schemeClr val="bg1">
                    <a:alpha val="100000"/>
                  </a:schemeClr>
                </a:solidFill>
                <a:latin typeface="思源黑体 CN Bold"/>
                <a:ea typeface="思源黑体 CN Bold"/>
                <a:cs typeface="+mn-cs"/>
              </a:rPr>
              <a:t>关键字</a:t>
            </a:r>
            <a:r>
              <a:rPr lang="en-US">
                <a:solidFill>
                  <a:schemeClr val="bg1">
                    <a:alpha val="100000"/>
                  </a:schemeClr>
                </a:solidFill>
                <a:latin typeface="思源黑体 CN Bold"/>
                <a:ea typeface="思源黑体 CN Bold"/>
                <a:cs typeface="+mn-cs"/>
              </a:rPr>
              <a:t> </a:t>
            </a:r>
            <a:r>
              <a:rPr lang="en-US">
                <a:solidFill>
                  <a:schemeClr val="bg1">
                    <a:alpha val="100000"/>
                  </a:schemeClr>
                </a:solidFill>
                <a:latin typeface="思源黑体 CN Bold"/>
                <a:ea typeface="思源黑体 CN Bold"/>
                <a:cs typeface="+mn-cs"/>
                <a:sym typeface="仓耳渔阳体 W02"/>
              </a:rPr>
              <a:t> /  </a:t>
            </a:r>
            <a:r>
              <a:rPr lang="zh-CN">
                <a:solidFill>
                  <a:schemeClr val="bg1">
                    <a:alpha val="100000"/>
                  </a:schemeClr>
                </a:solidFill>
                <a:latin typeface="思源黑体 CN Bold"/>
                <a:ea typeface="思源黑体 CN Bold"/>
                <a:cs typeface="+mn-cs"/>
                <a:sym typeface="仓耳渔阳体 W02"/>
              </a:rPr>
              <a:t>关键字</a:t>
            </a:r>
            <a:endParaRPr lang="zh-CN">
              <a:solidFill>
                <a:schemeClr val="bg1">
                  <a:alpha val="100000"/>
                </a:schemeClr>
              </a:solidFill>
              <a:latin typeface="思源黑体 CN Bold"/>
              <a:ea typeface="思源黑体 CN Bold"/>
              <a:cs typeface="+mn-cs"/>
              <a:sym typeface="仓耳渔阳体 W02"/>
            </a:endParaRPr>
          </a:p>
        </p:txBody>
      </p:sp>
      <p:grpSp>
        <p:nvGrpSpPr>
          <p:cNvPr id="1445" name="组合 63"/>
          <p:cNvGrpSpPr/>
          <p:nvPr/>
        </p:nvGrpSpPr>
        <p:grpSpPr>
          <a:xfrm>
            <a:off x="6432550" y="1473200"/>
            <a:ext cx="5154930" cy="4492624"/>
            <a:chOff x="10130" y="2318"/>
            <a:chExt cx="8118" cy="7073"/>
          </a:xfrm>
        </p:grpSpPr>
        <p:grpSp>
          <p:nvGrpSpPr>
            <p:cNvPr id="1446" name="组合 48"/>
            <p:cNvGrpSpPr/>
            <p:nvPr/>
          </p:nvGrpSpPr>
          <p:grpSpPr>
            <a:xfrm>
              <a:off x="10130" y="2318"/>
              <a:ext cx="8118" cy="2234"/>
              <a:chOff x="10255" y="2213"/>
              <a:chExt cx="8118" cy="2236"/>
            </a:xfrm>
          </p:grpSpPr>
          <p:sp>
            <p:nvSpPr>
              <p:cNvPr id="1447" name="圆角矩形 43"/>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48" name="椭圆 39"/>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49" name="文本框 20"/>
              <p:cNvSpPr txBox="true"/>
              <p:nvPr/>
            </p:nvSpPr>
            <p:spPr>
              <a:xfrm>
                <a:off x="10771" y="2416"/>
                <a:ext cx="1500" cy="1730"/>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A</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1450" name="文本框 23"/>
              <p:cNvSpPr txBox="true"/>
              <p:nvPr/>
            </p:nvSpPr>
            <p:spPr>
              <a:xfrm>
                <a:off x="12519" y="3198"/>
                <a:ext cx="5420" cy="860"/>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51" name="文本框 24"/>
              <p:cNvSpPr txBox="true"/>
              <p:nvPr/>
            </p:nvSpPr>
            <p:spPr>
              <a:xfrm>
                <a:off x="12519" y="2613"/>
                <a:ext cx="3740" cy="630"/>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选题背景</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1452" name="组合 49"/>
            <p:cNvGrpSpPr/>
            <p:nvPr/>
          </p:nvGrpSpPr>
          <p:grpSpPr>
            <a:xfrm>
              <a:off x="10130" y="4738"/>
              <a:ext cx="8118" cy="2235"/>
              <a:chOff x="10255" y="2213"/>
              <a:chExt cx="8118" cy="2235"/>
            </a:xfrm>
          </p:grpSpPr>
          <p:sp>
            <p:nvSpPr>
              <p:cNvPr id="1453" name="圆角矩形 51"/>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54" name="椭圆 52"/>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55" name="文本框 53"/>
              <p:cNvSpPr txBox="true"/>
              <p:nvPr/>
            </p:nvSpPr>
            <p:spPr>
              <a:xfrm>
                <a:off x="10771" y="2416"/>
                <a:ext cx="1500" cy="1729"/>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B</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1456" name="文本框 54"/>
              <p:cNvSpPr txBox="true"/>
              <p:nvPr/>
            </p:nvSpPr>
            <p:spPr>
              <a:xfrm>
                <a:off x="12519" y="3197"/>
                <a:ext cx="5420" cy="859"/>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57" name="文本框 55"/>
              <p:cNvSpPr txBox="true"/>
              <p:nvPr/>
            </p:nvSpPr>
            <p:spPr>
              <a:xfrm>
                <a:off x="12519" y="2613"/>
                <a:ext cx="3740" cy="629"/>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选题背景</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1458" name="组合 56"/>
            <p:cNvGrpSpPr/>
            <p:nvPr/>
          </p:nvGrpSpPr>
          <p:grpSpPr>
            <a:xfrm>
              <a:off x="10130" y="7158"/>
              <a:ext cx="8118" cy="2235"/>
              <a:chOff x="10255" y="2213"/>
              <a:chExt cx="8118" cy="2235"/>
            </a:xfrm>
          </p:grpSpPr>
          <p:sp>
            <p:nvSpPr>
              <p:cNvPr id="1459" name="圆角矩形 57"/>
              <p:cNvSpPr/>
              <p:nvPr/>
            </p:nvSpPr>
            <p:spPr>
              <a:xfrm>
                <a:off x="10255" y="2213"/>
                <a:ext cx="8118" cy="2235"/>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60" name="椭圆 58"/>
              <p:cNvSpPr/>
              <p:nvPr/>
            </p:nvSpPr>
            <p:spPr>
              <a:xfrm>
                <a:off x="10519" y="2439"/>
                <a:ext cx="1782" cy="1782"/>
              </a:xfrm>
              <a:prstGeom prst="ellipse">
                <a:avLst/>
              </a:prstGeom>
              <a:gradFill>
                <a:gsLst>
                  <a:gs pos="0">
                    <a:schemeClr val="accent1">
                      <a:lumMod val="40000"/>
                      <a:lumOff val="60000"/>
                      <a:alpha val="50000"/>
                    </a:schemeClr>
                  </a:gs>
                  <a:gs pos="50000">
                    <a:schemeClr val="accent1">
                      <a:lumMod val="20000"/>
                      <a:lumOff val="80000"/>
                      <a:alpha val="100000"/>
                    </a:schemeClr>
                  </a:gs>
                </a:gsLst>
                <a:lin ang="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61" name="文本框 59"/>
              <p:cNvSpPr txBox="true"/>
              <p:nvPr/>
            </p:nvSpPr>
            <p:spPr>
              <a:xfrm>
                <a:off x="10771" y="2416"/>
                <a:ext cx="1500" cy="1729"/>
              </a:xfrm>
              <a:prstGeom prst="rect">
                <a:avLst/>
              </a:prstGeom>
              <a:noFill/>
            </p:spPr>
            <p:txBody>
              <a:bodyPr wrap="square" rtlCol="false" anchor="t">
                <a:spAutoFit/>
              </a:bodyPr>
              <a:p>
                <a:pPr algn="ctr"/>
                <a:r>
                  <a:rPr lang="en-US" sz="6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C</a:t>
                </a:r>
                <a:endParaRPr lang="en-US" sz="6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sp>
            <p:nvSpPr>
              <p:cNvPr id="1462" name="文本框 60"/>
              <p:cNvSpPr txBox="true"/>
              <p:nvPr/>
            </p:nvSpPr>
            <p:spPr>
              <a:xfrm>
                <a:off x="12519" y="3197"/>
                <a:ext cx="5420" cy="859"/>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63" name="文本框 61"/>
              <p:cNvSpPr txBox="true"/>
              <p:nvPr/>
            </p:nvSpPr>
            <p:spPr>
              <a:xfrm>
                <a:off x="12519" y="2613"/>
                <a:ext cx="3740" cy="629"/>
              </a:xfrm>
              <a:prstGeom prst="rect">
                <a:avLst/>
              </a:prstGeom>
              <a:noFill/>
            </p:spPr>
            <p:txBody>
              <a:bodyPr wrap="square" rtlCol="false" anchor="t">
                <a:spAutoFit/>
              </a:bodyPr>
              <a:p>
                <a:pPr algn="l">
                  <a:buClrTx/>
                  <a:buSzTx/>
                  <a:buFontTx/>
                </a:pPr>
                <a:r>
                  <a:rPr lang="zh-CN" sz="2000">
                    <a:solidFill>
                      <a:schemeClr val="tx1">
                        <a:lumMod val="85000"/>
                        <a:lumOff val="15000"/>
                        <a:alpha val="100000"/>
                      </a:schemeClr>
                    </a:solidFill>
                    <a:effectLst/>
                    <a:latin typeface="思源黑体 CN Heavy"/>
                    <a:ea typeface="思源黑体 CN Heavy"/>
                    <a:cs typeface="+mn-cs"/>
                    <a:sym typeface="仓耳渔阳体 W02"/>
                  </a:rPr>
                  <a:t>选题背景</a:t>
                </a:r>
                <a:endParaRPr lang="zh-CN" sz="2000">
                  <a:solidFill>
                    <a:schemeClr val="tx1">
                      <a:lumMod val="85000"/>
                      <a:lumOff val="15000"/>
                      <a:alpha val="100000"/>
                    </a:schemeClr>
                  </a:solidFill>
                  <a:effectLst/>
                  <a:latin typeface="思源黑体 CN Heavy"/>
                  <a:ea typeface="思源黑体 CN Heavy"/>
                  <a:cs typeface="+mn-cs"/>
                  <a:sym typeface="仓耳渔阳体 W02"/>
                </a:endParaRPr>
              </a:p>
            </p:txBody>
          </p:sp>
        </p:grpSp>
      </p:grpSp>
    </p:spTree>
  </p:cSld>
  <p:clrMapOvr>
    <a:masterClrMapping/>
  </p:clrMapOvr>
</p:sld>
</file>

<file path=ppt/slides/slide8.xml><?xml version="1.0" encoding="utf-8"?>
<p:sld xmlns:a="http://schemas.openxmlformats.org/drawingml/2006/main" xmlns:asvg="http://schemas.microsoft.com/office/drawing/2016/SVG/main" xmlns:p="http://schemas.openxmlformats.org/presentationml/2006/main" xmlns:r="http://schemas.openxmlformats.org/officeDocument/2006/relationships" xmlns:mc="http://schemas.openxmlformats.org/markup-compatibility/2006" mc:Ignorable="asvg">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464" name=""/>
        <p:cNvGrpSpPr/>
        <p:nvPr/>
      </p:nvGrpSpPr>
      <p:grpSpPr>
        <a:xfrm>
          <a:off x="0" y="0"/>
          <a:ext cx="0" cy="0"/>
          <a:chOff x="0" y="0"/>
          <a:chExt cx="0" cy="0"/>
        </a:xfrm>
      </p:grpSpPr>
      <p:pic>
        <p:nvPicPr>
          <p:cNvPr id="1465" name="http://photo-static-api.fotomore.com/creative/vcg/400/new/VCG41N853965252.jpg?uid=386&amp;timestamp=1685071148&amp;sign=acca63468aefd2f1eddf10b54a2e854b" descr="templates\picture_hover\&amp;pky280_sjzg_VCG41N853965252&amp;"/>
          <p:cNvPicPr>
            <a:picLocks noChangeAspect="true"/>
          </p:cNvPicPr>
          <p:nvPr/>
        </p:nvPicPr>
        <p:blipFill>
          <a:blip r:embed="rId1"/>
          <a:srcRect l="5623" t="25254" r="11158" b="11612"/>
          <a:stretch>
            <a:fillRect/>
          </a:stretch>
        </p:blipFill>
        <p:spPr>
          <a:xfrm>
            <a:off x="550545" y="3821430"/>
            <a:ext cx="4219575" cy="2133600"/>
          </a:xfrm>
          <a:custGeom>
            <a:avLst/>
            <a:gdLst/>
            <a:ahLst/>
            <a:cxnLst>
              <a:cxn ang="3">
                <a:pos x="hc" y="t"/>
              </a:cxn>
              <a:cxn ang="cd2">
                <a:pos x="l" y="vc"/>
              </a:cxn>
              <a:cxn ang="cd4">
                <a:pos x="hc" y="b"/>
              </a:cxn>
              <a:cxn ang="0">
                <a:pos x="r" y="vc"/>
              </a:cxn>
            </a:cxnLst>
            <a:rect l="l" t="t" r="r" b="b"/>
            <a:pathLst>
              <a:path w="6645" h="3360">
                <a:moveTo>
                  <a:pt x="0" y="0"/>
                </a:moveTo>
                <a:lnTo>
                  <a:pt x="6645" y="0"/>
                </a:lnTo>
                <a:lnTo>
                  <a:pt x="6645" y="3360"/>
                </a:lnTo>
                <a:lnTo>
                  <a:pt x="0" y="3360"/>
                </a:lnTo>
                <a:lnTo>
                  <a:pt x="0" y="0"/>
                </a:lnTo>
                <a:close/>
              </a:path>
            </a:pathLst>
          </a:custGeom>
        </p:spPr>
      </p:pic>
      <p:pic>
        <p:nvPicPr>
          <p:cNvPr id="1466" name="http://photo-static-api.fotomore.com/creative/vcg/veer/400/new/VCG41N495588550.jpg?uid=386&amp;timestamp=1685070992&amp;sign=616c7ea6611d18f1ee78cfcf8cafbb15" descr="templates\picture_hover\&amp;pky220_sjzg_VCG41N495588550&amp;"/>
          <p:cNvPicPr>
            <a:picLocks noChangeAspect="true"/>
          </p:cNvPicPr>
          <p:nvPr/>
        </p:nvPicPr>
        <p:blipFill>
          <a:blip r:embed="rId2"/>
          <a:srcRect l="10189" t="15665" r="1996" b="17708"/>
          <a:stretch>
            <a:fillRect/>
          </a:stretch>
        </p:blipFill>
        <p:spPr>
          <a:xfrm>
            <a:off x="549910" y="1579245"/>
            <a:ext cx="4219575" cy="2133600"/>
          </a:xfrm>
          <a:custGeom>
            <a:avLst/>
            <a:gdLst/>
            <a:ahLst/>
            <a:cxnLst>
              <a:cxn ang="3">
                <a:pos x="hc" y="t"/>
              </a:cxn>
              <a:cxn ang="cd2">
                <a:pos x="l" y="vc"/>
              </a:cxn>
              <a:cxn ang="cd4">
                <a:pos x="hc" y="b"/>
              </a:cxn>
              <a:cxn ang="0">
                <a:pos x="r" y="vc"/>
              </a:cxn>
            </a:cxnLst>
            <a:rect l="l" t="t" r="r" b="b"/>
            <a:pathLst>
              <a:path w="6645" h="3360">
                <a:moveTo>
                  <a:pt x="0" y="0"/>
                </a:moveTo>
                <a:lnTo>
                  <a:pt x="6645" y="0"/>
                </a:lnTo>
                <a:lnTo>
                  <a:pt x="6645" y="3360"/>
                </a:lnTo>
                <a:lnTo>
                  <a:pt x="0" y="3360"/>
                </a:lnTo>
                <a:lnTo>
                  <a:pt x="0" y="0"/>
                </a:lnTo>
                <a:close/>
              </a:path>
            </a:pathLst>
          </a:custGeom>
        </p:spPr>
      </p:pic>
      <p:grpSp>
        <p:nvGrpSpPr>
          <p:cNvPr id="1467" name="组合 2"/>
          <p:cNvGrpSpPr/>
          <p:nvPr/>
        </p:nvGrpSpPr>
        <p:grpSpPr>
          <a:xfrm>
            <a:off x="462280" y="415290"/>
            <a:ext cx="3580765" cy="647700"/>
            <a:chOff x="728" y="654"/>
            <a:chExt cx="5639" cy="1020"/>
          </a:xfrm>
        </p:grpSpPr>
        <p:sp>
          <p:nvSpPr>
            <p:cNvPr id="1468"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69"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论文的选题背景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1470"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01</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1471" name="矩形 4"/>
          <p:cNvSpPr/>
          <p:nvPr/>
        </p:nvSpPr>
        <p:spPr>
          <a:xfrm>
            <a:off x="4888865" y="1588770"/>
            <a:ext cx="777875" cy="2133600"/>
          </a:xfrm>
          <a:prstGeom prst="rect">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72" name="矩形 9"/>
          <p:cNvSpPr/>
          <p:nvPr/>
        </p:nvSpPr>
        <p:spPr>
          <a:xfrm>
            <a:off x="4889500" y="3830955"/>
            <a:ext cx="777875" cy="2133600"/>
          </a:xfrm>
          <a:prstGeom prst="rect">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1473" name="组合 42"/>
          <p:cNvGrpSpPr/>
          <p:nvPr/>
        </p:nvGrpSpPr>
        <p:grpSpPr>
          <a:xfrm>
            <a:off x="6096000" y="1665605"/>
            <a:ext cx="3666807" cy="527050"/>
            <a:chOff x="856" y="6710"/>
            <a:chExt cx="5774" cy="830"/>
          </a:xfrm>
        </p:grpSpPr>
        <p:sp>
          <p:nvSpPr>
            <p:cNvPr id="1474" name="矩形 19"/>
            <p:cNvSpPr/>
            <p:nvPr/>
          </p:nvSpPr>
          <p:spPr>
            <a:xfrm rot="16200000" flipH="true">
              <a:off x="3638" y="4541"/>
              <a:ext cx="211" cy="5774"/>
            </a:xfrm>
            <a:prstGeom prst="rect">
              <a:avLst/>
            </a:prstGeom>
            <a:gradFill>
              <a:gsLst>
                <a:gs pos="0">
                  <a:schemeClr val="accent1">
                    <a:lumMod val="40000"/>
                    <a:lumOff val="60000"/>
                    <a:alpha val="100000"/>
                  </a:schemeClr>
                </a:gs>
                <a:gs pos="79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75" name="文本框 14"/>
            <p:cNvSpPr txBox="true"/>
            <p:nvPr/>
          </p:nvSpPr>
          <p:spPr>
            <a:xfrm>
              <a:off x="856" y="6710"/>
              <a:ext cx="5500" cy="830"/>
            </a:xfrm>
            <a:prstGeom prst="rect">
              <a:avLst/>
            </a:prstGeom>
            <a:noFill/>
          </p:spPr>
          <p:txBody>
            <a:bodyPr wrap="square" rtlCol="false" anchor="t">
              <a:spAutoFit/>
            </a:bodyPr>
            <a:p>
              <a:pPr algn="l">
                <a:buClrTx/>
                <a:buSzTx/>
                <a:buFontTx/>
              </a:pPr>
              <a:r>
                <a:rPr lang="zh-CN" sz="2800">
                  <a:solidFill>
                    <a:schemeClr val="tx1">
                      <a:lumMod val="85000"/>
                      <a:lumOff val="15000"/>
                      <a:alpha val="100000"/>
                    </a:schemeClr>
                  </a:solidFill>
                  <a:effectLst/>
                  <a:latin typeface="思源黑体 CN Heavy"/>
                  <a:ea typeface="思源黑体 CN Heavy"/>
                  <a:cs typeface="+mn-cs"/>
                  <a:sym typeface="仓耳渔阳体 W02"/>
                </a:rPr>
                <a:t>论文的选题背景</a:t>
              </a:r>
              <a:endParaRPr lang="zh-CN" sz="2800">
                <a:solidFill>
                  <a:schemeClr val="tx1">
                    <a:lumMod val="85000"/>
                    <a:lumOff val="15000"/>
                    <a:alpha val="100000"/>
                  </a:schemeClr>
                </a:solidFill>
                <a:effectLst/>
                <a:latin typeface="思源黑体 CN Heavy"/>
                <a:ea typeface="思源黑体 CN Heavy"/>
                <a:cs typeface="+mn-cs"/>
                <a:sym typeface="仓耳渔阳体 W02"/>
              </a:endParaRPr>
            </a:p>
          </p:txBody>
        </p:sp>
      </p:grpSp>
      <p:grpSp>
        <p:nvGrpSpPr>
          <p:cNvPr id="1476" name="组合 17"/>
          <p:cNvGrpSpPr/>
          <p:nvPr/>
        </p:nvGrpSpPr>
        <p:grpSpPr>
          <a:xfrm>
            <a:off x="6096000" y="2317749"/>
            <a:ext cx="5537200" cy="1391920"/>
            <a:chOff x="9600" y="3783"/>
            <a:chExt cx="8720" cy="2192"/>
          </a:xfrm>
        </p:grpSpPr>
        <p:sp>
          <p:nvSpPr>
            <p:cNvPr id="1477" name="文本框 15"/>
            <p:cNvSpPr txBox="true"/>
            <p:nvPr/>
          </p:nvSpPr>
          <p:spPr>
            <a:xfrm>
              <a:off x="9600" y="4295"/>
              <a:ext cx="8720" cy="168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endParaRPr>
            </a:p>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rPr>
                <a:t>您的正文已经简明扼要，字字珠玑，但信息却错综复杂，需要用更多的文字来表述；但请您尽可能提炼思想的精髓，否则容易造成观者的阅读压力，适得其反。</a:t>
              </a:r>
              <a:endParaRPr lang="zh-CN" sz="1000">
                <a:solidFill>
                  <a:schemeClr val="tx1">
                    <a:lumMod val="85000"/>
                    <a:lumOff val="15000"/>
                    <a:alpha val="100000"/>
                  </a:schemeClr>
                </a:solidFill>
                <a:latin typeface="仓耳渔阳体 W02"/>
                <a:ea typeface="仓耳渔阳体 W02"/>
                <a:cs typeface="+mn-cs"/>
              </a:endParaRPr>
            </a:p>
          </p:txBody>
        </p:sp>
        <p:sp>
          <p:nvSpPr>
            <p:cNvPr id="1478" name="文本框 16"/>
            <p:cNvSpPr txBox="true"/>
            <p:nvPr/>
          </p:nvSpPr>
          <p:spPr>
            <a:xfrm>
              <a:off x="9600" y="3783"/>
              <a:ext cx="8320" cy="540"/>
            </a:xfrm>
            <a:prstGeom prst="rect">
              <a:avLst/>
            </a:prstGeom>
            <a:noFill/>
          </p:spPr>
          <p:txBody>
            <a:bodyPr wrap="square" rtlCol="false" anchor="t">
              <a:spAutoFit/>
            </a:bodyPr>
            <a:p>
              <a:pPr/>
              <a:r>
                <a:rPr lang="zh-CN" sz="1600">
                  <a:solidFill>
                    <a:schemeClr val="tx1">
                      <a:lumMod val="75000"/>
                      <a:lumOff val="25000"/>
                      <a:alpha val="100000"/>
                    </a:schemeClr>
                  </a:solidFill>
                  <a:latin typeface="思源黑体 CN Bold"/>
                  <a:ea typeface="思源黑体 CN Bold"/>
                  <a:cs typeface="+mn-cs"/>
                </a:rPr>
                <a:t>单击此处添加副标题内容</a:t>
              </a:r>
              <a:endParaRPr lang="zh-CN" sz="1600">
                <a:solidFill>
                  <a:schemeClr val="tx1">
                    <a:lumMod val="75000"/>
                    <a:lumOff val="25000"/>
                    <a:alpha val="100000"/>
                  </a:schemeClr>
                </a:solidFill>
                <a:latin typeface="思源黑体 CN Bold"/>
                <a:ea typeface="思源黑体 CN Bold"/>
                <a:cs typeface="+mn-cs"/>
              </a:endParaRPr>
            </a:p>
          </p:txBody>
        </p:sp>
      </p:grpSp>
      <p:sp>
        <p:nvSpPr>
          <p:cNvPr id="1479" name="圆角矩形 20"/>
          <p:cNvSpPr/>
          <p:nvPr/>
        </p:nvSpPr>
        <p:spPr>
          <a:xfrm>
            <a:off x="6077585" y="4111625"/>
            <a:ext cx="5530850" cy="878840"/>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80" name="圆角矩形 21"/>
          <p:cNvSpPr/>
          <p:nvPr/>
        </p:nvSpPr>
        <p:spPr>
          <a:xfrm>
            <a:off x="6077585" y="5102225"/>
            <a:ext cx="5530850" cy="878840"/>
          </a:xfrm>
          <a:prstGeom prst="roundRect">
            <a:avLst>
              <a:gd name="adj" fmla="val 50000"/>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81" name="文本框 23"/>
          <p:cNvSpPr txBox="true"/>
          <p:nvPr/>
        </p:nvSpPr>
        <p:spPr>
          <a:xfrm>
            <a:off x="7384415" y="4249420"/>
            <a:ext cx="3841750" cy="546100"/>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82" name="文本框 22"/>
          <p:cNvSpPr txBox="true"/>
          <p:nvPr/>
        </p:nvSpPr>
        <p:spPr>
          <a:xfrm>
            <a:off x="7384415" y="5259070"/>
            <a:ext cx="3841750" cy="546100"/>
          </a:xfrm>
          <a:prstGeom prst="rect">
            <a:avLst/>
          </a:prstGeom>
          <a:noFill/>
        </p:spPr>
        <p:txBody>
          <a:bodyPr wrap="square" rtlCol="false" anchor="t">
            <a:spAutoFit/>
          </a:bodyPr>
          <a:p>
            <a:pPr indent="0">
              <a:lnSpc>
                <a:spcPct val="150000"/>
              </a:lnSpc>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83" name="椭圆 25"/>
          <p:cNvSpPr/>
          <p:nvPr/>
        </p:nvSpPr>
        <p:spPr>
          <a:xfrm>
            <a:off x="6173788" y="4192270"/>
            <a:ext cx="720090" cy="720090"/>
          </a:xfrm>
          <a:prstGeom prst="ellipse">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84" name="椭圆 26"/>
          <p:cNvSpPr/>
          <p:nvPr/>
        </p:nvSpPr>
        <p:spPr>
          <a:xfrm>
            <a:off x="6173788" y="5186680"/>
            <a:ext cx="720090" cy="720090"/>
          </a:xfrm>
          <a:prstGeom prst="ellipse">
            <a:avLst/>
          </a:prstGeom>
          <a:solidFill>
            <a:schemeClr val="accent4">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pic>
        <p:nvPicPr>
          <p:cNvPr id="1485" name="图片 27" descr="32313630313239373b32313630313233393bc2dbcec4b7d6c0e0"/>
          <p:cNvPicPr>
            <a:picLocks noChangeAspect="true"/>
          </p:cNvPicPr>
          <p:nvPr/>
        </p:nvPicPr>
        <p:blipFill>
          <a:blip r:embed="rId3">
            <a:extLst>
              <a:ext uri="{96DAC541-7B7A-43D3-8B79-37D633B846F1}">
                <asvg:svgBlip r:embed="rId4"/>
              </a:ext>
            </a:extLst>
          </a:blip>
          <a:stretch>
            <a:fillRect/>
          </a:stretch>
        </p:blipFill>
        <p:spPr>
          <a:xfrm>
            <a:off x="6376353" y="4395470"/>
            <a:ext cx="314960" cy="314960"/>
          </a:xfrm>
          <a:prstGeom prst="rect">
            <a:avLst/>
          </a:prstGeom>
        </p:spPr>
      </p:pic>
      <p:pic>
        <p:nvPicPr>
          <p:cNvPr id="1486" name="图片 28" descr="32313630313239373b32313630313234343bc2dbcec4b2e9d6d8"/>
          <p:cNvPicPr>
            <a:picLocks noChangeAspect="true"/>
          </p:cNvPicPr>
          <p:nvPr/>
        </p:nvPicPr>
        <p:blipFill>
          <a:blip r:embed="rId5">
            <a:extLst>
              <a:ext uri="{96DAC541-7B7A-43D3-8B79-37D633B846F1}">
                <asvg:svgBlip r:embed="rId6"/>
              </a:ext>
            </a:extLst>
          </a:blip>
          <a:stretch>
            <a:fillRect/>
          </a:stretch>
        </p:blipFill>
        <p:spPr>
          <a:xfrm>
            <a:off x="6376353" y="5405120"/>
            <a:ext cx="314960" cy="314960"/>
          </a:xfrm>
          <a:prstGeom prst="rect">
            <a:avLst/>
          </a:prstGeom>
        </p:spPr>
      </p:pic>
      <p:sp>
        <p:nvSpPr>
          <p:cNvPr id="1487" name="文本框 38"/>
          <p:cNvSpPr txBox="true"/>
          <p:nvPr/>
        </p:nvSpPr>
        <p:spPr>
          <a:xfrm>
            <a:off x="3441065" y="5125720"/>
            <a:ext cx="1320800" cy="831850"/>
          </a:xfrm>
          <a:prstGeom prst="rect">
            <a:avLst/>
          </a:prstGeom>
          <a:noFill/>
        </p:spPr>
        <p:txBody>
          <a:bodyPr wrap="square" rtlCol="false" anchor="t">
            <a:spAutoFit/>
          </a:bodyPr>
          <a:p>
            <a:pPr algn="r"/>
            <a:r>
              <a:rPr lang="en-US" sz="4800">
                <a:ln>
                  <a:solidFill>
                    <a:schemeClr val="bg1">
                      <a:alpha val="100000"/>
                    </a:schemeClr>
                  </a:solidFill>
                </a:ln>
                <a:solidFill>
                  <a:schemeClr val="accent1">
                    <a:lumMod val="40000"/>
                    <a:lumOff val="60000"/>
                    <a:alpha val="20000"/>
                  </a:schemeClr>
                </a:solidFill>
                <a:effectLst/>
                <a:latin typeface="思源黑体 CN Heavy"/>
                <a:ea typeface="思源黑体 CN Heavy"/>
                <a:cs typeface="+mn-cs"/>
                <a:sym typeface="仓耳渔阳体 W02"/>
              </a:rPr>
              <a:t>02</a:t>
            </a:r>
            <a:endParaRPr lang="en-US" sz="4800">
              <a:ln>
                <a:solidFill>
                  <a:schemeClr val="bg1">
                    <a:alpha val="100000"/>
                  </a:schemeClr>
                </a:solidFill>
              </a:ln>
              <a:solidFill>
                <a:srgbClr val="D6EAFE">
                  <a:alpha val="20000"/>
                </a:srgbClr>
              </a:solidFill>
              <a:effectLst/>
              <a:latin typeface="思源黑体 CN Heavy"/>
              <a:ea typeface="思源黑体 CN Heavy"/>
              <a:cs typeface="+mn-cs"/>
              <a:sym typeface="仓耳渔阳体 W02"/>
            </a:endParaRPr>
          </a:p>
        </p:txBody>
      </p:sp>
      <p:sp>
        <p:nvSpPr>
          <p:cNvPr id="1488" name="文本框 33"/>
          <p:cNvSpPr txBox="true"/>
          <p:nvPr/>
        </p:nvSpPr>
        <p:spPr>
          <a:xfrm>
            <a:off x="3441065" y="2902585"/>
            <a:ext cx="1320800" cy="831850"/>
          </a:xfrm>
          <a:prstGeom prst="rect">
            <a:avLst/>
          </a:prstGeom>
          <a:noFill/>
        </p:spPr>
        <p:txBody>
          <a:bodyPr wrap="square" rtlCol="false" anchor="t">
            <a:spAutoFit/>
          </a:bodyPr>
          <a:p>
            <a:pPr algn="r"/>
            <a:r>
              <a:rPr lang="en-US" sz="4800">
                <a:ln>
                  <a:solidFill>
                    <a:schemeClr val="bg1">
                      <a:alpha val="100000"/>
                    </a:schemeClr>
                  </a:solidFill>
                </a:ln>
                <a:solidFill>
                  <a:schemeClr val="accent1">
                    <a:lumMod val="40000"/>
                    <a:lumOff val="60000"/>
                    <a:alpha val="20000"/>
                  </a:schemeClr>
                </a:solidFill>
                <a:effectLst/>
                <a:latin typeface="思源黑体 CN Heavy"/>
                <a:ea typeface="思源黑体 CN Heavy"/>
                <a:cs typeface="+mn-cs"/>
                <a:sym typeface="仓耳渔阳体 W02"/>
              </a:rPr>
              <a:t>01</a:t>
            </a:r>
            <a:endParaRPr lang="en-US" sz="4800">
              <a:ln>
                <a:solidFill>
                  <a:schemeClr val="bg1">
                    <a:alpha val="100000"/>
                  </a:schemeClr>
                </a:solidFill>
              </a:ln>
              <a:solidFill>
                <a:srgbClr val="D6EAFE">
                  <a:alpha val="20000"/>
                </a:srgbClr>
              </a:solidFill>
              <a:effectLst/>
              <a:latin typeface="思源黑体 CN Heavy"/>
              <a:ea typeface="思源黑体 CN Heavy"/>
              <a:cs typeface="+mn-cs"/>
              <a:sym typeface="仓耳渔阳体 W02"/>
            </a:endParaRPr>
          </a:p>
        </p:txBody>
      </p:sp>
    </p:spTree>
  </p:cSld>
  <p:clrMapOvr>
    <a:masterClrMapping/>
  </p:clrMapOvr>
</p:sld>
</file>

<file path=ppt/slides/slide9.xml><?xml version="1.0" encoding="utf-8"?>
<p:sld xmlns:a="http://schemas.openxmlformats.org/drawingml/2006/main" xmlns:p="http://schemas.openxmlformats.org/presentationml/2006/main">
  <p:cSld>
    <p:bg>
      <p:bgPr>
        <a:gradFill rotWithShape="false">
          <a:gsLst>
            <a:gs pos="0">
              <a:schemeClr val="bg1">
                <a:alpha val="100000"/>
              </a:schemeClr>
            </a:gs>
            <a:gs pos="81000">
              <a:schemeClr val="accent1">
                <a:lumMod val="20000"/>
                <a:lumOff val="80000"/>
                <a:alpha val="100000"/>
              </a:schemeClr>
            </a:gs>
          </a:gsLst>
          <a:lin ang="5400000" scaled="false"/>
        </a:gradFill>
      </p:bgPr>
    </p:bg>
    <p:spTree>
      <p:nvGrpSpPr>
        <p:cNvPr id="1489" name=""/>
        <p:cNvGrpSpPr/>
        <p:nvPr/>
      </p:nvGrpSpPr>
      <p:grpSpPr>
        <a:xfrm>
          <a:off x="0" y="0"/>
          <a:ext cx="0" cy="0"/>
          <a:chOff x="0" y="0"/>
          <a:chExt cx="0" cy="0"/>
        </a:xfrm>
      </p:grpSpPr>
      <p:grpSp>
        <p:nvGrpSpPr>
          <p:cNvPr id="1490" name="组合 2"/>
          <p:cNvGrpSpPr/>
          <p:nvPr/>
        </p:nvGrpSpPr>
        <p:grpSpPr>
          <a:xfrm>
            <a:off x="462280" y="415290"/>
            <a:ext cx="3580765" cy="647700"/>
            <a:chOff x="728" y="654"/>
            <a:chExt cx="5639" cy="1020"/>
          </a:xfrm>
        </p:grpSpPr>
        <p:sp>
          <p:nvSpPr>
            <p:cNvPr id="1491" name="矩形 1"/>
            <p:cNvSpPr/>
            <p:nvPr/>
          </p:nvSpPr>
          <p:spPr>
            <a:xfrm>
              <a:off x="2037" y="1288"/>
              <a:ext cx="4236" cy="17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492" name="文本框 5"/>
            <p:cNvSpPr txBox="true"/>
            <p:nvPr/>
          </p:nvSpPr>
          <p:spPr>
            <a:xfrm>
              <a:off x="2037" y="703"/>
              <a:ext cx="4330" cy="830"/>
            </a:xfrm>
            <a:prstGeom prst="rect">
              <a:avLst/>
            </a:prstGeom>
            <a:noFill/>
          </p:spPr>
          <p:txBody>
            <a:bodyPr wrap="square" rtlCol="false" anchor="t">
              <a:spAutoFit/>
            </a:bodyPr>
            <a:p>
              <a:pPr algn="l">
                <a:buClrTx/>
                <a:buSzTx/>
                <a:buFontTx/>
              </a:pPr>
              <a:r>
                <a:rPr lang="zh-CN" sz="2800">
                  <a:solidFill>
                    <a:schemeClr val="accent1">
                      <a:lumMod val="50000"/>
                      <a:alpha val="100000"/>
                    </a:schemeClr>
                  </a:solidFill>
                  <a:effectLst/>
                  <a:latin typeface="思源黑体 CN Heavy"/>
                  <a:ea typeface="思源黑体 CN Heavy"/>
                  <a:cs typeface="+mn-cs"/>
                  <a:sym typeface="仓耳渔阳体 W02"/>
                </a:rPr>
                <a:t>论文的选题背景</a:t>
              </a:r>
              <a:endParaRPr lang="zh-CN" sz="2800">
                <a:solidFill>
                  <a:srgbClr val="033E7C">
                    <a:alpha val="100000"/>
                  </a:srgbClr>
                </a:solidFill>
                <a:effectLst/>
                <a:latin typeface="思源黑体 CN Heavy"/>
                <a:ea typeface="思源黑体 CN Heavy"/>
                <a:cs typeface="+mn-cs"/>
                <a:sym typeface="仓耳渔阳体 W02"/>
              </a:endParaRPr>
            </a:p>
          </p:txBody>
        </p:sp>
        <p:sp>
          <p:nvSpPr>
            <p:cNvPr id="1493" name="文本框 50"/>
            <p:cNvSpPr txBox="true"/>
            <p:nvPr/>
          </p:nvSpPr>
          <p:spPr>
            <a:xfrm>
              <a:off x="728" y="654"/>
              <a:ext cx="1500" cy="1020"/>
            </a:xfrm>
            <a:prstGeom prst="rect">
              <a:avLst/>
            </a:prstGeom>
            <a:noFill/>
          </p:spPr>
          <p:txBody>
            <a:bodyPr wrap="square" rtlCol="false" anchor="t">
              <a:spAutoFit/>
            </a:bodyPr>
            <a:p>
              <a:pPr algn="l"/>
              <a:r>
                <a:rPr lang="en-US" sz="3600">
                  <a:ln>
                    <a:solidFill>
                      <a:srgbClr val="033E7C">
                        <a:alpha val="100000"/>
                      </a:srgbClr>
                    </a:solidFill>
                  </a:ln>
                  <a:solidFill>
                    <a:schemeClr val="accent1">
                      <a:lumMod val="40000"/>
                      <a:lumOff val="60000"/>
                      <a:alpha val="100000"/>
                    </a:schemeClr>
                  </a:solidFill>
                  <a:effectLst/>
                  <a:latin typeface="思源黑体 CN Heavy"/>
                  <a:ea typeface="思源黑体 CN Heavy"/>
                  <a:cs typeface="+mn-cs"/>
                  <a:sym typeface="仓耳渔阳体 W02"/>
                </a:rPr>
                <a:t>01</a:t>
              </a:r>
              <a:endParaRPr lang="en-US" sz="3600">
                <a:ln>
                  <a:solidFill>
                    <a:srgbClr val="033E7C">
                      <a:alpha val="100000"/>
                    </a:srgbClr>
                  </a:solidFill>
                </a:ln>
                <a:solidFill>
                  <a:srgbClr val="D6EAFE">
                    <a:alpha val="100000"/>
                  </a:srgbClr>
                </a:solidFill>
                <a:effectLst/>
                <a:latin typeface="思源黑体 CN Heavy"/>
                <a:ea typeface="思源黑体 CN Heavy"/>
                <a:cs typeface="+mn-cs"/>
                <a:sym typeface="仓耳渔阳体 W02"/>
              </a:endParaRPr>
            </a:p>
          </p:txBody>
        </p:sp>
      </p:grpSp>
      <p:sp>
        <p:nvSpPr>
          <p:cNvPr id="1494" name="文本框 23"/>
          <p:cNvSpPr txBox="true"/>
          <p:nvPr/>
        </p:nvSpPr>
        <p:spPr>
          <a:xfrm>
            <a:off x="8599805" y="2410460"/>
            <a:ext cx="3009900" cy="1003300"/>
          </a:xfrm>
          <a:prstGeom prst="rect">
            <a:avLst/>
          </a:prstGeom>
          <a:noFill/>
        </p:spPr>
        <p:txBody>
          <a:bodyPr wrap="square" rtlCol="false" anchor="t">
            <a:spAutoFit/>
          </a:bodyPr>
          <a:p>
            <a:pPr indent="0" algn="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95" name="文本框 24"/>
          <p:cNvSpPr txBox="true"/>
          <p:nvPr/>
        </p:nvSpPr>
        <p:spPr>
          <a:xfrm>
            <a:off x="9229090" y="1990725"/>
            <a:ext cx="2374900" cy="400050"/>
          </a:xfrm>
          <a:prstGeom prst="rect">
            <a:avLst/>
          </a:prstGeom>
          <a:noFill/>
        </p:spPr>
        <p:txBody>
          <a:bodyPr wrap="square" rtlCol="false" anchor="t">
            <a:spAutoFit/>
          </a:bodyPr>
          <a:p>
            <a:pPr algn="r">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1496" name="文本框 18"/>
          <p:cNvSpPr txBox="true"/>
          <p:nvPr/>
        </p:nvSpPr>
        <p:spPr>
          <a:xfrm>
            <a:off x="8599805" y="4593590"/>
            <a:ext cx="3009900" cy="1003300"/>
          </a:xfrm>
          <a:prstGeom prst="rect">
            <a:avLst/>
          </a:prstGeom>
          <a:noFill/>
        </p:spPr>
        <p:txBody>
          <a:bodyPr wrap="square" rtlCol="false" anchor="t">
            <a:spAutoFit/>
          </a:bodyPr>
          <a:p>
            <a:pPr indent="0" algn="r">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97" name="文本框 19"/>
          <p:cNvSpPr txBox="true"/>
          <p:nvPr/>
        </p:nvSpPr>
        <p:spPr>
          <a:xfrm>
            <a:off x="9229090" y="4173855"/>
            <a:ext cx="2374900" cy="400050"/>
          </a:xfrm>
          <a:prstGeom prst="rect">
            <a:avLst/>
          </a:prstGeom>
          <a:noFill/>
        </p:spPr>
        <p:txBody>
          <a:bodyPr wrap="square" rtlCol="false" anchor="t">
            <a:spAutoFit/>
          </a:bodyPr>
          <a:p>
            <a:pPr algn="r">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1498" name="文本框 22"/>
          <p:cNvSpPr txBox="true"/>
          <p:nvPr/>
        </p:nvSpPr>
        <p:spPr>
          <a:xfrm>
            <a:off x="560705" y="2410460"/>
            <a:ext cx="3009900" cy="10033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499" name="文本框 25"/>
          <p:cNvSpPr txBox="true"/>
          <p:nvPr/>
        </p:nvSpPr>
        <p:spPr>
          <a:xfrm>
            <a:off x="560705" y="1990725"/>
            <a:ext cx="2374900" cy="400050"/>
          </a:xfrm>
          <a:prstGeom prst="rect">
            <a:avLst/>
          </a:prstGeom>
          <a:noFill/>
        </p:spPr>
        <p:txBody>
          <a:bodyPr wrap="square" rtlCol="false" anchor="t">
            <a:spAutoFit/>
          </a:bodyPr>
          <a:p>
            <a:pPr algn="l">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1500" name="文本框 26"/>
          <p:cNvSpPr txBox="true"/>
          <p:nvPr/>
        </p:nvSpPr>
        <p:spPr>
          <a:xfrm>
            <a:off x="560705" y="4593590"/>
            <a:ext cx="3009900" cy="1003300"/>
          </a:xfrm>
          <a:prstGeom prst="rect">
            <a:avLst/>
          </a:prstGeom>
          <a:noFill/>
        </p:spPr>
        <p:txBody>
          <a:bodyPr wrap="square" rtlCol="false" anchor="t">
            <a:spAutoFit/>
          </a:bodyPr>
          <a:p>
            <a:pPr indent="0" algn="l">
              <a:lnSpc>
                <a:spcPct val="150000"/>
              </a:lnSpc>
              <a:buClrTx/>
              <a:buSzTx/>
              <a:buFontTx/>
            </a:pPr>
            <a:r>
              <a:rPr lang="zh-CN" sz="1000">
                <a:solidFill>
                  <a:schemeClr val="tx1">
                    <a:lumMod val="85000"/>
                    <a:lumOff val="15000"/>
                    <a:alpha val="100000"/>
                  </a:schemeClr>
                </a:solidFill>
                <a:latin typeface="仓耳渔阳体 W02"/>
                <a:ea typeface="仓耳渔阳体 W02"/>
                <a:cs typeface="+mn-cs"/>
                <a:sym typeface="仓耳渔阳体 W02"/>
              </a:rPr>
              <a:t>单击此处输入你的正文，文字是您思想的提炼，为了最终演示发布的良好效果，请尽量言简意赅的阐述观点；根据需要可酌情增减文字，以便观者可以准确理解您所传达的信息。</a:t>
            </a:r>
            <a:endParaRPr lang="zh-CN" sz="1000">
              <a:solidFill>
                <a:schemeClr val="tx1">
                  <a:lumMod val="85000"/>
                  <a:lumOff val="15000"/>
                  <a:alpha val="100000"/>
                </a:schemeClr>
              </a:solidFill>
              <a:latin typeface="仓耳渔阳体 W02"/>
              <a:ea typeface="仓耳渔阳体 W02"/>
              <a:cs typeface="+mn-cs"/>
              <a:sym typeface="仓耳渔阳体 W02"/>
            </a:endParaRPr>
          </a:p>
        </p:txBody>
      </p:sp>
      <p:sp>
        <p:nvSpPr>
          <p:cNvPr id="1501" name="文本框 27"/>
          <p:cNvSpPr txBox="true"/>
          <p:nvPr/>
        </p:nvSpPr>
        <p:spPr>
          <a:xfrm>
            <a:off x="560705" y="4173855"/>
            <a:ext cx="2374900" cy="400050"/>
          </a:xfrm>
          <a:prstGeom prst="rect">
            <a:avLst/>
          </a:prstGeom>
          <a:noFill/>
        </p:spPr>
        <p:txBody>
          <a:bodyPr wrap="square" rtlCol="false" anchor="t">
            <a:spAutoFit/>
          </a:bodyPr>
          <a:p>
            <a:pPr algn="l">
              <a:buClrTx/>
              <a:buSzTx/>
              <a:buFontTx/>
            </a:pPr>
            <a:r>
              <a:rPr lang="zh-CN" sz="2000">
                <a:solidFill>
                  <a:schemeClr val="tx1">
                    <a:lumMod val="75000"/>
                    <a:lumOff val="25000"/>
                    <a:alpha val="100000"/>
                  </a:schemeClr>
                </a:solidFill>
                <a:effectLst/>
                <a:latin typeface="思源黑体 CN Heavy"/>
                <a:ea typeface="思源黑体 CN Heavy"/>
                <a:cs typeface="+mn-cs"/>
                <a:sym typeface="仓耳渔阳体 W02"/>
              </a:rPr>
              <a:t>请添加标题文本</a:t>
            </a:r>
            <a:endParaRPr lang="zh-CN" sz="2000">
              <a:solidFill>
                <a:schemeClr val="tx1">
                  <a:lumMod val="75000"/>
                  <a:lumOff val="25000"/>
                  <a:alpha val="100000"/>
                </a:schemeClr>
              </a:solidFill>
              <a:effectLst/>
              <a:latin typeface="思源黑体 CN Heavy"/>
              <a:ea typeface="思源黑体 CN Heavy"/>
              <a:cs typeface="+mn-cs"/>
              <a:sym typeface="仓耳渔阳体 W02"/>
            </a:endParaRPr>
          </a:p>
        </p:txBody>
      </p:sp>
      <p:sp>
        <p:nvSpPr>
          <p:cNvPr id="1502" name="椭圆 16"/>
          <p:cNvSpPr/>
          <p:nvPr/>
        </p:nvSpPr>
        <p:spPr>
          <a:xfrm>
            <a:off x="4178935" y="1911985"/>
            <a:ext cx="3834130" cy="3834130"/>
          </a:xfrm>
          <a:prstGeom prst="ellipse">
            <a:avLst/>
          </a:prstGeom>
          <a:gradFill>
            <a:gsLst>
              <a:gs pos="0">
                <a:schemeClr val="accent1">
                  <a:lumMod val="40000"/>
                  <a:lumOff val="60000"/>
                  <a:alpha val="100000"/>
                </a:schemeClr>
              </a:gs>
              <a:gs pos="74000">
                <a:schemeClr val="accent1">
                  <a:lumMod val="40000"/>
                  <a:lumOff val="60000"/>
                  <a:alpha val="100000"/>
                </a:schemeClr>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03" name="椭圆 30"/>
          <p:cNvSpPr/>
          <p:nvPr/>
        </p:nvSpPr>
        <p:spPr>
          <a:xfrm>
            <a:off x="3998595" y="1731645"/>
            <a:ext cx="4194810" cy="4194810"/>
          </a:xfrm>
          <a:prstGeom prst="ellipse">
            <a:avLst/>
          </a:prstGeom>
          <a:noFill/>
          <a:ln>
            <a:gradFill>
              <a:gsLst>
                <a:gs pos="0">
                  <a:srgbClr val="A5D3FE"/>
                </a:gs>
                <a:gs pos="64000">
                  <a:srgbClr val="D6EAFE">
                    <a:alpha val="0"/>
                  </a:srgbClr>
                </a:gs>
                <a:gs pos="36000">
                  <a:srgbClr val="D6EAFE">
                    <a:alpha val="0"/>
                  </a:srgbClr>
                </a:gs>
                <a:gs pos="100000">
                  <a:srgbClr val="A5D3FE"/>
                </a:gs>
              </a:gsLst>
              <a:lin ang="0" scaled="true"/>
            </a:grad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nvGrpSpPr>
          <p:cNvPr id="1504" name="组合 37"/>
          <p:cNvGrpSpPr/>
          <p:nvPr/>
        </p:nvGrpSpPr>
        <p:grpSpPr>
          <a:xfrm rot="0">
            <a:off x="4454525" y="2400300"/>
            <a:ext cx="114300" cy="2857500"/>
            <a:chOff x="7019" y="3710"/>
            <a:chExt cx="180" cy="4500"/>
          </a:xfrm>
        </p:grpSpPr>
        <p:sp>
          <p:nvSpPr>
            <p:cNvPr id="1505" name="椭圆 32"/>
            <p:cNvSpPr/>
            <p:nvPr/>
          </p:nvSpPr>
          <p:spPr>
            <a:xfrm>
              <a:off x="7019" y="371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06" name="椭圆 33"/>
            <p:cNvSpPr/>
            <p:nvPr/>
          </p:nvSpPr>
          <p:spPr>
            <a:xfrm>
              <a:off x="7019" y="803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1507" name="组合 36"/>
          <p:cNvGrpSpPr/>
          <p:nvPr/>
        </p:nvGrpSpPr>
        <p:grpSpPr>
          <a:xfrm rot="0">
            <a:off x="7623175" y="2400300"/>
            <a:ext cx="114300" cy="2857500"/>
            <a:chOff x="12009" y="3710"/>
            <a:chExt cx="180" cy="4500"/>
          </a:xfrm>
        </p:grpSpPr>
        <p:sp>
          <p:nvSpPr>
            <p:cNvPr id="1508" name="椭圆 34"/>
            <p:cNvSpPr/>
            <p:nvPr/>
          </p:nvSpPr>
          <p:spPr>
            <a:xfrm>
              <a:off x="12009" y="371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09" name="椭圆 35"/>
            <p:cNvSpPr/>
            <p:nvPr/>
          </p:nvSpPr>
          <p:spPr>
            <a:xfrm>
              <a:off x="12009" y="8030"/>
              <a:ext cx="180" cy="180"/>
            </a:xfrm>
            <a:prstGeom prst="ellipse">
              <a:avLst/>
            </a:prstGeom>
            <a:solidFill>
              <a:schemeClr val="accent1">
                <a:lumMod val="40000"/>
                <a:lumOff val="60000"/>
                <a:alpha val="100000"/>
              </a:schemeClr>
            </a:solidFill>
            <a:ln w="12700">
              <a:solidFill>
                <a:schemeClr val="accent1">
                  <a:lumMod val="60000"/>
                  <a:lumOff val="4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grpSp>
      <p:grpSp>
        <p:nvGrpSpPr>
          <p:cNvPr id="1510" name="组合 51"/>
          <p:cNvGrpSpPr/>
          <p:nvPr/>
        </p:nvGrpSpPr>
        <p:grpSpPr>
          <a:xfrm>
            <a:off x="4888230" y="2625408"/>
            <a:ext cx="2416175" cy="2407920"/>
            <a:chOff x="7702" y="4176"/>
            <a:chExt cx="3805" cy="3791"/>
          </a:xfrm>
        </p:grpSpPr>
        <p:sp>
          <p:nvSpPr>
            <p:cNvPr id="1511" name="圆角矩形 4"/>
            <p:cNvSpPr/>
            <p:nvPr/>
          </p:nvSpPr>
          <p:spPr>
            <a:xfrm>
              <a:off x="7702" y="4176"/>
              <a:ext cx="1801" cy="1801"/>
            </a:xfrm>
            <a:prstGeom prst="roundRect">
              <a:avLst>
                <a:gd name="adj" fmla="val 10052"/>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512" name="圆角矩形 9"/>
            <p:cNvSpPr/>
            <p:nvPr/>
          </p:nvSpPr>
          <p:spPr>
            <a:xfrm>
              <a:off x="7702" y="6167"/>
              <a:ext cx="1801" cy="1801"/>
            </a:xfrm>
            <a:prstGeom prst="roundRect">
              <a:avLst>
                <a:gd name="adj" fmla="val 10052"/>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513" name="圆角矩形 10"/>
            <p:cNvSpPr/>
            <p:nvPr/>
          </p:nvSpPr>
          <p:spPr>
            <a:xfrm>
              <a:off x="9706" y="4176"/>
              <a:ext cx="1801" cy="1801"/>
            </a:xfrm>
            <a:prstGeom prst="roundRect">
              <a:avLst>
                <a:gd name="adj" fmla="val 10052"/>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514" name="圆角矩形 11"/>
            <p:cNvSpPr/>
            <p:nvPr/>
          </p:nvSpPr>
          <p:spPr>
            <a:xfrm>
              <a:off x="9706" y="6167"/>
              <a:ext cx="1801" cy="1801"/>
            </a:xfrm>
            <a:prstGeom prst="roundRect">
              <a:avLst>
                <a:gd name="adj" fmla="val 10052"/>
              </a:avLst>
            </a:prstGeom>
            <a:solidFill>
              <a:schemeClr val="bg1"/>
            </a:solidFill>
            <a:ln w="12700">
              <a:solidFill>
                <a:schemeClr val="accent1">
                  <a:lumMod val="40000"/>
                  <a:lumOff val="60000"/>
                  <a:alpha val="100000"/>
                </a:schemeClr>
              </a:solidFill>
              <a:prstDash val="solid"/>
              <a:miter lim="800000"/>
            </a:ln>
            <a:effectLst>
              <a:outerShdw blurRad="127000" dist="127000" dir="2700000" algn="tl" rotWithShape="false">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false" fromWordArt="false" anchor="ctr" anchorCtr="false" forceAA="false" compatLnSpc="true">
              <a:noAutofit/>
            </a:bodyPr>
            <a:p>
              <a:pPr lvl="0" algn="ctr">
                <a:buClrTx/>
                <a:buSzTx/>
                <a:buFontTx/>
              </a:pPr>
              <a:endParaRPr lang="zh-CN">
                <a:latin typeface="Arial"/>
                <a:ea typeface="仓耳渔阳体 W02"/>
                <a:cs typeface="+mn-cs"/>
                <a:sym typeface="仓耳渔阳体 W02"/>
              </a:endParaRPr>
            </a:p>
          </p:txBody>
        </p:sp>
        <p:sp>
          <p:nvSpPr>
            <p:cNvPr id="1515" name="圆角矩形 41"/>
            <p:cNvSpPr/>
            <p:nvPr/>
          </p:nvSpPr>
          <p:spPr>
            <a:xfrm>
              <a:off x="7767" y="4242"/>
              <a:ext cx="1670" cy="1670"/>
            </a:xfrm>
            <a:prstGeom prst="roundRect">
              <a:avLst>
                <a:gd name="adj" fmla="val 8673"/>
              </a:avLst>
            </a:prstGeom>
            <a:gradFill>
              <a:gsLst>
                <a:gs pos="45000">
                  <a:schemeClr val="accent4">
                    <a:lumMod val="60000"/>
                    <a:lumOff val="40000"/>
                    <a:alpha val="100000"/>
                  </a:schemeClr>
                </a:gs>
                <a:gs pos="100000">
                  <a:schemeClr val="accent4">
                    <a:lumMod val="60000"/>
                    <a:lumOff val="40000"/>
                    <a:alpha val="100000"/>
                  </a:schemeClr>
                </a:gs>
              </a:gsLst>
              <a:lin ang="27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16" name="圆角矩形 42"/>
            <p:cNvSpPr/>
            <p:nvPr/>
          </p:nvSpPr>
          <p:spPr>
            <a:xfrm>
              <a:off x="7767" y="6233"/>
              <a:ext cx="1670" cy="1670"/>
            </a:xfrm>
            <a:prstGeom prst="roundRect">
              <a:avLst>
                <a:gd name="adj" fmla="val 8673"/>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17" name="圆角矩形 43"/>
            <p:cNvSpPr/>
            <p:nvPr/>
          </p:nvSpPr>
          <p:spPr>
            <a:xfrm>
              <a:off x="9771" y="4242"/>
              <a:ext cx="1670" cy="1670"/>
            </a:xfrm>
            <a:prstGeom prst="roundRect">
              <a:avLst>
                <a:gd name="adj" fmla="val 8673"/>
              </a:avLst>
            </a:prstGeom>
            <a:solidFill>
              <a:schemeClr val="accent1">
                <a:lumMod val="5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18" name="圆角矩形 44"/>
            <p:cNvSpPr/>
            <p:nvPr/>
          </p:nvSpPr>
          <p:spPr>
            <a:xfrm>
              <a:off x="9771" y="6233"/>
              <a:ext cx="1670" cy="1670"/>
            </a:xfrm>
            <a:prstGeom prst="roundRect">
              <a:avLst>
                <a:gd name="adj" fmla="val 8673"/>
              </a:avLst>
            </a:prstGeom>
            <a:gradFill>
              <a:gsLst>
                <a:gs pos="45000">
                  <a:schemeClr val="accent4">
                    <a:lumMod val="60000"/>
                    <a:lumOff val="40000"/>
                    <a:alpha val="100000"/>
                  </a:schemeClr>
                </a:gs>
                <a:gs pos="100000">
                  <a:schemeClr val="accent4">
                    <a:lumMod val="60000"/>
                    <a:lumOff val="40000"/>
                    <a:alpha val="100000"/>
                  </a:schemeClr>
                </a:gs>
              </a:gsLst>
              <a:lin ang="27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p>
              <a:pPr algn="ctr"/>
              <a:endParaRPr lang="zh-CN" altLang="en-US"/>
            </a:p>
          </p:txBody>
        </p:sp>
        <p:sp>
          <p:nvSpPr>
            <p:cNvPr id="1519" name="文本框 46"/>
            <p:cNvSpPr txBox="true"/>
            <p:nvPr/>
          </p:nvSpPr>
          <p:spPr>
            <a:xfrm>
              <a:off x="8000" y="4617"/>
              <a:ext cx="1210" cy="920"/>
            </a:xfrm>
            <a:prstGeom prst="rect">
              <a:avLst/>
            </a:prstGeom>
            <a:noFill/>
            <a:ln>
              <a:noFill/>
            </a:ln>
          </p:spPr>
          <p:txBody>
            <a:bodyPr wrap="square" rtlCol="false" anchor="t">
              <a:spAutoFit/>
            </a:bodyPr>
            <a:p>
              <a:pPr algn="ctr"/>
              <a:r>
                <a:rPr lang="en-US" sz="3200">
                  <a:ln>
                    <a:noFill/>
                  </a:ln>
                  <a:solidFill>
                    <a:schemeClr val="bg1">
                      <a:alpha val="100000"/>
                    </a:schemeClr>
                  </a:solidFill>
                  <a:effectLst/>
                  <a:latin typeface="思源黑体 CN Heavy"/>
                  <a:ea typeface="思源黑体 CN Heavy"/>
                  <a:cs typeface="+mn-cs"/>
                  <a:sym typeface="仓耳渔阳体 W02"/>
                </a:rPr>
                <a:t>01</a:t>
              </a:r>
              <a:endParaRPr lang="en-US" sz="3200">
                <a:ln>
                  <a:noFill/>
                </a:ln>
                <a:solidFill>
                  <a:schemeClr val="bg1">
                    <a:alpha val="100000"/>
                  </a:schemeClr>
                </a:solidFill>
                <a:effectLst/>
                <a:latin typeface="思源黑体 CN Heavy"/>
                <a:ea typeface="思源黑体 CN Heavy"/>
                <a:cs typeface="+mn-cs"/>
                <a:sym typeface="仓耳渔阳体 W02"/>
              </a:endParaRPr>
            </a:p>
          </p:txBody>
        </p:sp>
        <p:sp>
          <p:nvSpPr>
            <p:cNvPr id="1520" name="文本框 47"/>
            <p:cNvSpPr txBox="true"/>
            <p:nvPr/>
          </p:nvSpPr>
          <p:spPr>
            <a:xfrm>
              <a:off x="8000" y="6608"/>
              <a:ext cx="1210" cy="920"/>
            </a:xfrm>
            <a:prstGeom prst="rect">
              <a:avLst/>
            </a:prstGeom>
            <a:noFill/>
            <a:ln>
              <a:noFill/>
            </a:ln>
          </p:spPr>
          <p:txBody>
            <a:bodyPr wrap="square" rtlCol="false" anchor="t">
              <a:spAutoFit/>
            </a:bodyPr>
            <a:p>
              <a:pPr algn="ctr"/>
              <a:r>
                <a:rPr lang="en-US" sz="3200">
                  <a:ln>
                    <a:noFill/>
                  </a:ln>
                  <a:solidFill>
                    <a:schemeClr val="bg1">
                      <a:alpha val="100000"/>
                    </a:schemeClr>
                  </a:solidFill>
                  <a:effectLst/>
                  <a:latin typeface="思源黑体 CN Heavy"/>
                  <a:ea typeface="思源黑体 CN Heavy"/>
                  <a:cs typeface="+mn-cs"/>
                  <a:sym typeface="仓耳渔阳体 W02"/>
                </a:rPr>
                <a:t>02</a:t>
              </a:r>
              <a:endParaRPr lang="en-US" sz="3200">
                <a:ln>
                  <a:noFill/>
                </a:ln>
                <a:solidFill>
                  <a:schemeClr val="bg1">
                    <a:alpha val="100000"/>
                  </a:schemeClr>
                </a:solidFill>
                <a:effectLst/>
                <a:latin typeface="思源黑体 CN Heavy"/>
                <a:ea typeface="思源黑体 CN Heavy"/>
                <a:cs typeface="+mn-cs"/>
                <a:sym typeface="仓耳渔阳体 W02"/>
              </a:endParaRPr>
            </a:p>
          </p:txBody>
        </p:sp>
        <p:sp>
          <p:nvSpPr>
            <p:cNvPr id="1521" name="文本框 48"/>
            <p:cNvSpPr txBox="true"/>
            <p:nvPr/>
          </p:nvSpPr>
          <p:spPr>
            <a:xfrm>
              <a:off x="10004" y="4617"/>
              <a:ext cx="1210" cy="919"/>
            </a:xfrm>
            <a:prstGeom prst="rect">
              <a:avLst/>
            </a:prstGeom>
            <a:noFill/>
            <a:ln>
              <a:noFill/>
            </a:ln>
          </p:spPr>
          <p:txBody>
            <a:bodyPr wrap="square" rtlCol="false" anchor="t">
              <a:spAutoFit/>
            </a:bodyPr>
            <a:p>
              <a:pPr algn="ctr"/>
              <a:r>
                <a:rPr lang="en-US" sz="3200">
                  <a:ln>
                    <a:noFill/>
                  </a:ln>
                  <a:solidFill>
                    <a:schemeClr val="bg1">
                      <a:alpha val="100000"/>
                    </a:schemeClr>
                  </a:solidFill>
                  <a:effectLst/>
                  <a:latin typeface="思源黑体 CN Heavy"/>
                  <a:ea typeface="思源黑体 CN Heavy"/>
                  <a:cs typeface="+mn-cs"/>
                  <a:sym typeface="仓耳渔阳体 W02"/>
                </a:rPr>
                <a:t>03</a:t>
              </a:r>
              <a:endParaRPr lang="en-US" sz="3200">
                <a:ln>
                  <a:noFill/>
                </a:ln>
                <a:solidFill>
                  <a:schemeClr val="bg1">
                    <a:alpha val="100000"/>
                  </a:schemeClr>
                </a:solidFill>
                <a:effectLst/>
                <a:latin typeface="思源黑体 CN Heavy"/>
                <a:ea typeface="思源黑体 CN Heavy"/>
                <a:cs typeface="+mn-cs"/>
                <a:sym typeface="仓耳渔阳体 W02"/>
              </a:endParaRPr>
            </a:p>
          </p:txBody>
        </p:sp>
        <p:sp>
          <p:nvSpPr>
            <p:cNvPr id="1522" name="文本框 49"/>
            <p:cNvSpPr txBox="true"/>
            <p:nvPr/>
          </p:nvSpPr>
          <p:spPr>
            <a:xfrm>
              <a:off x="10004" y="6607"/>
              <a:ext cx="1210" cy="919"/>
            </a:xfrm>
            <a:prstGeom prst="rect">
              <a:avLst/>
            </a:prstGeom>
            <a:noFill/>
            <a:ln>
              <a:noFill/>
            </a:ln>
          </p:spPr>
          <p:txBody>
            <a:bodyPr wrap="square" rtlCol="false" anchor="t">
              <a:spAutoFit/>
            </a:bodyPr>
            <a:p>
              <a:pPr algn="ctr"/>
              <a:r>
                <a:rPr lang="en-US" sz="3200">
                  <a:ln>
                    <a:noFill/>
                  </a:ln>
                  <a:solidFill>
                    <a:schemeClr val="bg1">
                      <a:alpha val="100000"/>
                    </a:schemeClr>
                  </a:solidFill>
                  <a:effectLst/>
                  <a:latin typeface="思源黑体 CN Heavy"/>
                  <a:ea typeface="思源黑体 CN Heavy"/>
                  <a:cs typeface="+mn-cs"/>
                  <a:sym typeface="仓耳渔阳体 W02"/>
                </a:rPr>
                <a:t>04</a:t>
              </a:r>
              <a:endParaRPr lang="en-US" sz="3200">
                <a:ln>
                  <a:noFill/>
                </a:ln>
                <a:solidFill>
                  <a:schemeClr val="bg1">
                    <a:alpha val="100000"/>
                  </a:schemeClr>
                </a:solidFill>
                <a:effectLst/>
                <a:latin typeface="思源黑体 CN Heavy"/>
                <a:ea typeface="思源黑体 CN Heavy"/>
                <a:cs typeface="+mn-cs"/>
                <a:sym typeface="仓耳渔阳体 W02"/>
              </a:endParaRPr>
            </a:p>
          </p:txBody>
        </p:sp>
      </p:grpSp>
    </p:spTree>
  </p:cSld>
  <p:clrMapOvr>
    <a:masterClrMapping/>
  </p:clrMapOvr>
</p:sld>
</file>

<file path=ppt/theme/theme1.xml><?xml version="1.0" encoding="utf-8"?>
<a:theme xmlns:a="http://schemas.openxmlformats.org/drawingml/2006/main" name="Office 主题​​">
  <a:themeElements>
    <a:clrScheme name="template_ppt_humanities_architecture_blue">
      <a:dk1>
        <a:srgbClr val="000000"/>
      </a:dk1>
      <a:lt1>
        <a:srgbClr val="FFFFFF"/>
      </a:lt1>
      <a:dk2>
        <a:srgbClr val="0A102F"/>
      </a:dk2>
      <a:lt2>
        <a:srgbClr val="DEEFF8"/>
      </a:lt2>
      <a:accent1>
        <a:srgbClr val="2565A9"/>
      </a:accent1>
      <a:accent2>
        <a:srgbClr val="94CAE9"/>
      </a:accent2>
      <a:accent3>
        <a:srgbClr val="4D98D1"/>
      </a:accent3>
      <a:accent4>
        <a:srgbClr val="315C89"/>
      </a:accent4>
      <a:accent5>
        <a:srgbClr val="5880A4"/>
      </a:accent5>
      <a:accent6>
        <a:srgbClr val="1C2F45"/>
      </a:accent6>
      <a:hlink>
        <a:srgbClr val="175CEB"/>
      </a:hlink>
      <a:folHlink>
        <a:srgbClr val="81868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2025-04-14T15:07:54Z</dcterms:created>
  <dcterms:modified xsi:type="dcterms:W3CDTF">2025-04-14T15:07:54Z</dcterms:modified>
</cp:coreProperties>
</file>